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9" r:id="rId2"/>
    <p:sldId id="298" r:id="rId3"/>
    <p:sldId id="305" r:id="rId4"/>
    <p:sldId id="302" r:id="rId5"/>
    <p:sldId id="303" r:id="rId6"/>
    <p:sldId id="304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14" autoAdjust="0"/>
  </p:normalViewPr>
  <p:slideViewPr>
    <p:cSldViewPr snapToGrid="0" snapToObjects="1">
      <p:cViewPr>
        <p:scale>
          <a:sx n="112" d="100"/>
          <a:sy n="112" d="100"/>
        </p:scale>
        <p:origin x="-30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0C4AB-EDDE-3648-975C-155173182B4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9B51C-B4F5-3048-9864-7992651A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B51C-B4F5-3048-9864-7992651A75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7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1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5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9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6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7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4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9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6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22C6-E892-AA48-BF34-42D850CD8EF1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D8D6-395C-1048-BD08-ECFDF8C2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4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ftware.crg.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4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Gill Sans"/>
                <a:cs typeface="Gill Sans"/>
              </a:rPr>
              <a:t>CRG Bioinformatics Core:</a:t>
            </a:r>
            <a:br>
              <a:rPr lang="en-US" sz="4000" dirty="0" smtClean="0">
                <a:latin typeface="Gill Sans"/>
                <a:cs typeface="Gill Sans"/>
              </a:rPr>
            </a:br>
            <a:r>
              <a:rPr lang="en-US" sz="4000" dirty="0">
                <a:latin typeface="Gill Sans"/>
                <a:cs typeface="Gill Sans"/>
              </a:rPr>
              <a:t>Jan - </a:t>
            </a:r>
            <a:r>
              <a:rPr lang="en-US" sz="4000" dirty="0" smtClean="0">
                <a:latin typeface="Gill Sans"/>
                <a:cs typeface="Gill Sans"/>
              </a:rPr>
              <a:t>Dec </a:t>
            </a:r>
            <a:r>
              <a:rPr lang="en-US" sz="4000" dirty="0">
                <a:latin typeface="Gill Sans"/>
                <a:cs typeface="Gill Sans"/>
              </a:rPr>
              <a:t>2015</a:t>
            </a:r>
            <a:br>
              <a:rPr lang="en-US" sz="4000" dirty="0">
                <a:latin typeface="Gill Sans"/>
                <a:cs typeface="Gill Sans"/>
              </a:rPr>
            </a:br>
            <a:endParaRPr lang="en-US" sz="4000" dirty="0">
              <a:latin typeface="Gill Sans"/>
              <a:cs typeface="Gill Sans"/>
            </a:endParaRPr>
          </a:p>
        </p:txBody>
      </p:sp>
      <p:pic>
        <p:nvPicPr>
          <p:cNvPr id="4" name="Content Placeholder 3" descr="IMG_428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57200" y="2155870"/>
            <a:ext cx="8229600" cy="4525963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92850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Focus of the core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59" y="1610422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Lucida Grande"/>
                <a:cs typeface="Lucida Grande"/>
              </a:rPr>
              <a:t>Bioinformatics services provided in 2015 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 </a:t>
            </a:r>
          </a:p>
          <a:p>
            <a:pPr lvl="1">
              <a:buFont typeface="Arial"/>
              <a:buChar char="•"/>
            </a:pPr>
            <a:endParaRPr lang="en-US" sz="1600" dirty="0" smtClean="0">
              <a:latin typeface="Lucida Grande"/>
              <a:cs typeface="Lucida Grande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Lucida Grande"/>
                <a:cs typeface="Lucida Grande"/>
                <a:sym typeface="Wingdings"/>
              </a:rPr>
              <a:t>17  CRG PIs (not including administration) and 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Lucida Grande"/>
                <a:cs typeface="Lucida Grande"/>
                <a:sym typeface="Wingdings"/>
              </a:rPr>
              <a:t>13 external PIs.</a:t>
            </a:r>
          </a:p>
          <a:p>
            <a:endParaRPr lang="en-US" sz="1800" dirty="0" smtClean="0">
              <a:latin typeface="Lucida Grande"/>
              <a:cs typeface="Lucida Grande"/>
              <a:sym typeface="Wingdings"/>
            </a:endParaRPr>
          </a:p>
          <a:p>
            <a:pPr lvl="1">
              <a:buFont typeface="Arial"/>
              <a:buChar char="•"/>
            </a:pPr>
            <a:endParaRPr lang="en-US" sz="1600" dirty="0" smtClean="0">
              <a:solidFill>
                <a:srgbClr val="0000FF"/>
              </a:solidFill>
              <a:latin typeface="Lucida Grande"/>
              <a:cs typeface="Lucida Grande"/>
            </a:endParaRPr>
          </a:p>
          <a:p>
            <a:pPr lvl="1">
              <a:buFont typeface="Arial"/>
              <a:buChar char="•"/>
            </a:pPr>
            <a:endParaRPr lang="en-US" sz="1600" dirty="0" smtClean="0">
              <a:latin typeface="Lucida Grande"/>
              <a:cs typeface="Lucida Grande"/>
            </a:endParaRPr>
          </a:p>
          <a:p>
            <a:endParaRPr lang="en-US" sz="1800" dirty="0" smtClean="0">
              <a:latin typeface="Lucida Grande"/>
              <a:cs typeface="Lucida Grande"/>
            </a:endParaRPr>
          </a:p>
          <a:p>
            <a:endParaRPr lang="en-US" sz="1800" dirty="0" smtClean="0">
              <a:latin typeface="Lucida Grande"/>
              <a:cs typeface="Lucida Grande"/>
            </a:endParaRPr>
          </a:p>
          <a:p>
            <a:endParaRPr lang="en-US" sz="1800" dirty="0"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4989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Focus of the core (cont.)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59" y="1451769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Lucida Grande"/>
                <a:cs typeface="Lucida Grande"/>
              </a:rPr>
              <a:t>CRG level and collaborative research projects 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</a:t>
            </a:r>
            <a:r>
              <a:rPr lang="en-US" sz="1800" dirty="0" smtClean="0">
                <a:latin typeface="Lucida Grande"/>
                <a:cs typeface="Lucida Grande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b="1" dirty="0" err="1" smtClean="0">
                <a:latin typeface="Lucida Grande"/>
                <a:cs typeface="Lucida Grande"/>
              </a:rPr>
              <a:t>Saca</a:t>
            </a:r>
            <a:r>
              <a:rPr lang="en-US" sz="1600" b="1" dirty="0" smtClean="0">
                <a:latin typeface="Lucida Grande"/>
                <a:cs typeface="Lucida Grande"/>
              </a:rPr>
              <a:t> La </a:t>
            </a:r>
            <a:r>
              <a:rPr lang="en-US" sz="1600" b="1" dirty="0" err="1" smtClean="0">
                <a:latin typeface="Lucida Grande"/>
                <a:cs typeface="Lucida Grande"/>
              </a:rPr>
              <a:t>Lengua</a:t>
            </a:r>
            <a:r>
              <a:rPr lang="en-US" sz="1600" b="1" dirty="0" smtClean="0">
                <a:latin typeface="Lucida Grande"/>
                <a:cs typeface="Lucida Grande"/>
              </a:rPr>
              <a:t> project </a:t>
            </a:r>
            <a:r>
              <a:rPr lang="en-US" sz="1600" i="1" dirty="0" smtClean="0">
                <a:latin typeface="Lucida Grande"/>
                <a:cs typeface="Lucida Grande"/>
              </a:rPr>
              <a:t>(Luis Serrano &amp; Toni </a:t>
            </a:r>
            <a:r>
              <a:rPr lang="en-US" sz="1600" i="1" dirty="0" err="1" smtClean="0">
                <a:latin typeface="Lucida Grande"/>
                <a:cs typeface="Lucida Grande"/>
              </a:rPr>
              <a:t>Gabaldon</a:t>
            </a:r>
            <a:r>
              <a:rPr lang="en-US" sz="1600" i="1" dirty="0" smtClean="0">
                <a:latin typeface="Lucida Grande"/>
                <a:cs typeface="Lucida Grande"/>
              </a:rPr>
              <a:t>)</a:t>
            </a:r>
            <a:r>
              <a:rPr lang="en-US" sz="1600" dirty="0" smtClean="0">
                <a:latin typeface="Lucida Grande"/>
                <a:cs typeface="Lucida Grande"/>
              </a:rPr>
              <a:t> – awards, press</a:t>
            </a:r>
          </a:p>
          <a:p>
            <a:pPr lvl="1">
              <a:buFont typeface="Arial"/>
              <a:buChar char="•"/>
            </a:pPr>
            <a:r>
              <a:rPr lang="en-US" sz="1600" b="1" dirty="0" err="1" smtClean="0">
                <a:latin typeface="Lucida Grande"/>
                <a:cs typeface="Lucida Grande"/>
              </a:rPr>
              <a:t>Opitz</a:t>
            </a:r>
            <a:r>
              <a:rPr lang="en-US" sz="1600" b="1" dirty="0" smtClean="0">
                <a:latin typeface="Lucida Grande"/>
                <a:cs typeface="Lucida Grande"/>
              </a:rPr>
              <a:t>-C syndrome project </a:t>
            </a:r>
            <a:r>
              <a:rPr lang="en-US" sz="1600" i="1" dirty="0" smtClean="0">
                <a:latin typeface="Lucida Grande"/>
                <a:cs typeface="Lucida Grande"/>
              </a:rPr>
              <a:t>(Luis Serrano &amp; UB) </a:t>
            </a:r>
          </a:p>
          <a:p>
            <a:pPr marL="457200" lvl="1" indent="0">
              <a:buNone/>
            </a:pPr>
            <a:r>
              <a:rPr lang="en-US" sz="1600" i="1" dirty="0" smtClean="0">
                <a:latin typeface="Lucida Grande"/>
                <a:cs typeface="Lucida Grande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 err="1" smtClean="0">
                <a:latin typeface="Lucida Grande"/>
                <a:cs typeface="Lucida Grande"/>
              </a:rPr>
              <a:t>MyMpn</a:t>
            </a:r>
            <a:r>
              <a:rPr lang="en-US" sz="1600" dirty="0" smtClean="0">
                <a:latin typeface="Lucida Grande"/>
                <a:cs typeface="Lucida Grande"/>
              </a:rPr>
              <a:t> (database on </a:t>
            </a:r>
            <a:r>
              <a:rPr lang="en-US" sz="1600" i="1" dirty="0" smtClean="0">
                <a:latin typeface="Lucida Grande"/>
                <a:cs typeface="Lucida Grande"/>
              </a:rPr>
              <a:t>Mycoplasma pneumonia</a:t>
            </a:r>
            <a:r>
              <a:rPr lang="en-US" sz="1600" dirty="0" smtClean="0">
                <a:latin typeface="Lucida Grande"/>
                <a:cs typeface="Lucida Grande"/>
              </a:rPr>
              <a:t>) </a:t>
            </a:r>
            <a:r>
              <a:rPr lang="en-US" sz="1600" i="1" dirty="0" smtClean="0">
                <a:latin typeface="Lucida Grande"/>
                <a:cs typeface="Lucida Grande"/>
              </a:rPr>
              <a:t>(Luis Serrano)</a:t>
            </a:r>
            <a:endParaRPr lang="en-US" sz="1600" dirty="0" smtClean="0">
              <a:latin typeface="Lucida Grande"/>
              <a:cs typeface="Lucida Grande"/>
            </a:endParaRPr>
          </a:p>
          <a:p>
            <a:pPr lvl="1">
              <a:buFont typeface="Arial"/>
              <a:buChar char="•"/>
            </a:pPr>
            <a:r>
              <a:rPr lang="en-US" sz="1600" dirty="0" err="1" smtClean="0">
                <a:latin typeface="Lucida Grande"/>
                <a:cs typeface="Lucida Grande"/>
              </a:rPr>
              <a:t>VastDB</a:t>
            </a:r>
            <a:r>
              <a:rPr lang="en-US" sz="1600" dirty="0" smtClean="0">
                <a:latin typeface="Lucida Grande"/>
                <a:cs typeface="Lucida Grande"/>
              </a:rPr>
              <a:t> </a:t>
            </a:r>
            <a:r>
              <a:rPr lang="en-US" sz="1600" i="1" dirty="0" smtClean="0">
                <a:latin typeface="Lucida Grande"/>
                <a:cs typeface="Lucida Grande"/>
              </a:rPr>
              <a:t>(Manuel </a:t>
            </a:r>
            <a:r>
              <a:rPr lang="en-US" sz="1600" i="1" dirty="0" err="1" smtClean="0">
                <a:latin typeface="Lucida Grande"/>
                <a:cs typeface="Lucida Grande"/>
              </a:rPr>
              <a:t>Irimia</a:t>
            </a:r>
            <a:r>
              <a:rPr lang="en-US" sz="1600" i="1" dirty="0" smtClean="0">
                <a:latin typeface="Lucida Grande"/>
                <a:cs typeface="Lucida Grande"/>
              </a:rPr>
              <a:t>)</a:t>
            </a:r>
            <a:r>
              <a:rPr lang="en-US" sz="1600" dirty="0" smtClean="0">
                <a:latin typeface="Lucida Grande"/>
                <a:cs typeface="Lucida Grande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Lucida Grande"/>
                <a:cs typeface="Lucida Grande"/>
              </a:rPr>
              <a:t>RNA-protein aggregation </a:t>
            </a:r>
            <a:r>
              <a:rPr lang="en-US" sz="1600" i="1" dirty="0" smtClean="0">
                <a:latin typeface="Lucida Grande"/>
                <a:cs typeface="Lucida Grande"/>
              </a:rPr>
              <a:t>(</a:t>
            </a:r>
            <a:r>
              <a:rPr lang="en-US" sz="1600" i="1" dirty="0" err="1" smtClean="0">
                <a:latin typeface="Lucida Grande"/>
                <a:cs typeface="Lucida Grande"/>
              </a:rPr>
              <a:t>Gian</a:t>
            </a:r>
            <a:r>
              <a:rPr lang="en-US" sz="1600" i="1" dirty="0" smtClean="0">
                <a:latin typeface="Lucida Grande"/>
                <a:cs typeface="Lucida Grande"/>
              </a:rPr>
              <a:t> </a:t>
            </a:r>
            <a:r>
              <a:rPr lang="en-US" sz="1600" i="1" dirty="0" err="1" smtClean="0">
                <a:latin typeface="Lucida Grande"/>
                <a:cs typeface="Lucida Grande"/>
              </a:rPr>
              <a:t>Tartaglia</a:t>
            </a:r>
            <a:r>
              <a:rPr lang="en-US" sz="1600" i="1" dirty="0" smtClean="0">
                <a:latin typeface="Lucida Grande"/>
                <a:cs typeface="Lucida Grande"/>
              </a:rPr>
              <a:t> &amp; </a:t>
            </a:r>
            <a:r>
              <a:rPr lang="en-US" sz="1600" i="1" dirty="0" err="1" smtClean="0">
                <a:latin typeface="Lucida Grande"/>
                <a:cs typeface="Lucida Grande"/>
              </a:rPr>
              <a:t>Anja</a:t>
            </a:r>
            <a:r>
              <a:rPr lang="en-US" sz="1600" i="1" dirty="0" smtClean="0">
                <a:latin typeface="Lucida Grande"/>
                <a:cs typeface="Lucida Grande"/>
              </a:rPr>
              <a:t> Schneider, German Center for Neurodegenerative Diseases, DZNE </a:t>
            </a:r>
            <a:r>
              <a:rPr lang="en-US" sz="1600" i="1" dirty="0" err="1" smtClean="0">
                <a:latin typeface="Lucida Grande"/>
                <a:cs typeface="Lucida Grande"/>
              </a:rPr>
              <a:t>Goettingen</a:t>
            </a:r>
            <a:r>
              <a:rPr lang="en-US" sz="1600" i="1" dirty="0" smtClean="0">
                <a:latin typeface="Lucida Grande"/>
                <a:cs typeface="Lucida Grande"/>
              </a:rPr>
              <a:t>)  </a:t>
            </a:r>
          </a:p>
          <a:p>
            <a:pPr lvl="1">
              <a:buFont typeface="Arial"/>
              <a:buChar char="•"/>
            </a:pPr>
            <a:r>
              <a:rPr lang="en-US" sz="1600" dirty="0" err="1" smtClean="0">
                <a:latin typeface="Lucida Grande"/>
                <a:cs typeface="Lucida Grande"/>
              </a:rPr>
              <a:t>microbiome</a:t>
            </a:r>
            <a:r>
              <a:rPr lang="en-US" sz="1600" dirty="0" smtClean="0">
                <a:latin typeface="Lucida Grande"/>
                <a:cs typeface="Lucida Grande"/>
              </a:rPr>
              <a:t> of Down syndrome mouse model </a:t>
            </a:r>
            <a:r>
              <a:rPr lang="en-US" sz="1600" i="1" dirty="0" smtClean="0">
                <a:latin typeface="Lucida Grande"/>
                <a:cs typeface="Lucida Grande"/>
              </a:rPr>
              <a:t>(</a:t>
            </a:r>
            <a:r>
              <a:rPr lang="en-US" sz="160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Maria del Mar </a:t>
            </a:r>
            <a:r>
              <a:rPr lang="en-US" sz="160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Dierssen</a:t>
            </a:r>
            <a:r>
              <a:rPr lang="en-US" sz="160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&amp; </a:t>
            </a:r>
            <a:r>
              <a:rPr lang="en-US" sz="1600" i="1" dirty="0" err="1" smtClean="0">
                <a:latin typeface="Lucida Grande"/>
                <a:cs typeface="Lucida Grande"/>
              </a:rPr>
              <a:t>Bartek</a:t>
            </a:r>
            <a:r>
              <a:rPr lang="en-US" sz="1600" i="1" dirty="0" smtClean="0">
                <a:latin typeface="Lucida Grande"/>
                <a:cs typeface="Lucida Grande"/>
              </a:rPr>
              <a:t> </a:t>
            </a:r>
            <a:r>
              <a:rPr lang="en-US" sz="1600" i="1" dirty="0" err="1" smtClean="0">
                <a:latin typeface="Lucida Grande"/>
                <a:cs typeface="Lucida Grande"/>
              </a:rPr>
              <a:t>Wilczynski</a:t>
            </a:r>
            <a:r>
              <a:rPr lang="en-US" sz="1600" i="1" dirty="0" smtClean="0">
                <a:latin typeface="Lucida Grande"/>
                <a:cs typeface="Lucida Grande"/>
              </a:rPr>
              <a:t>, University of Warsaw) 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Lucida Grande"/>
                <a:cs typeface="Lucida Grande"/>
              </a:rPr>
              <a:t>16S </a:t>
            </a:r>
            <a:r>
              <a:rPr lang="en-US" sz="1600" dirty="0" err="1" smtClean="0">
                <a:latin typeface="Lucida Grande"/>
                <a:cs typeface="Lucida Grande"/>
              </a:rPr>
              <a:t>rRNA</a:t>
            </a:r>
            <a:r>
              <a:rPr lang="en-US" sz="1600" dirty="0" smtClean="0">
                <a:latin typeface="Lucida Grande"/>
                <a:cs typeface="Lucida Grande"/>
              </a:rPr>
              <a:t> sequencing and analysis benchmark </a:t>
            </a:r>
            <a:r>
              <a:rPr lang="en-US" sz="1600" i="1" dirty="0" smtClean="0">
                <a:latin typeface="Lucida Grande"/>
                <a:cs typeface="Lucida Grande"/>
              </a:rPr>
              <a:t>(CRG Genomics core)</a:t>
            </a:r>
          </a:p>
          <a:p>
            <a:pPr lvl="1">
              <a:buFont typeface="Arial"/>
              <a:buChar char="•"/>
            </a:pPr>
            <a:endParaRPr lang="en-US" sz="1600" i="1" dirty="0" smtClean="0">
              <a:latin typeface="Lucida Grande"/>
              <a:cs typeface="Lucida Grande"/>
            </a:endParaRP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Lucida Grande"/>
                <a:cs typeface="Lucida Grande"/>
              </a:rPr>
              <a:t>Lung tissue </a:t>
            </a:r>
            <a:r>
              <a:rPr lang="en-US" sz="1600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microbiome</a:t>
            </a:r>
            <a:r>
              <a:rPr lang="en-US" sz="1600" dirty="0" smtClean="0">
                <a:solidFill>
                  <a:srgbClr val="0000FF"/>
                </a:solidFill>
                <a:latin typeface="Lucida Grande"/>
                <a:cs typeface="Lucida Grande"/>
              </a:rPr>
              <a:t> of COPD patients </a:t>
            </a:r>
            <a:r>
              <a:rPr lang="en-US" sz="1600" i="1" dirty="0" smtClean="0">
                <a:solidFill>
                  <a:srgbClr val="0000FF"/>
                </a:solidFill>
                <a:latin typeface="Lucida Grande"/>
                <a:cs typeface="Lucida Grande"/>
              </a:rPr>
              <a:t>(</a:t>
            </a:r>
            <a:r>
              <a:rPr lang="en-US" sz="1600" i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Alvar</a:t>
            </a:r>
            <a:r>
              <a:rPr lang="en-US" sz="1600" i="1" dirty="0" smtClean="0">
                <a:solidFill>
                  <a:srgbClr val="0000FF"/>
                </a:solidFill>
                <a:latin typeface="Lucida Grande"/>
                <a:cs typeface="Lucida Grande"/>
              </a:rPr>
              <a:t> </a:t>
            </a:r>
            <a:r>
              <a:rPr lang="en-US" sz="1600" i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Agusti</a:t>
            </a:r>
            <a:r>
              <a:rPr lang="en-US" sz="1600" i="1" dirty="0" smtClean="0">
                <a:solidFill>
                  <a:srgbClr val="0000FF"/>
                </a:solidFill>
                <a:latin typeface="Lucida Grande"/>
                <a:cs typeface="Lucida Grande"/>
              </a:rPr>
              <a:t>, Hospital Clinic)</a:t>
            </a:r>
          </a:p>
          <a:p>
            <a:pPr lvl="1">
              <a:buFont typeface="Arial"/>
              <a:buChar char="•"/>
            </a:pPr>
            <a:r>
              <a:rPr lang="en-US" sz="1600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Metagenomics</a:t>
            </a:r>
            <a:r>
              <a:rPr lang="en-US" sz="1600" dirty="0" smtClean="0">
                <a:solidFill>
                  <a:srgbClr val="0000FF"/>
                </a:solidFill>
                <a:latin typeface="Lucida Grande"/>
                <a:cs typeface="Lucida Grande"/>
              </a:rPr>
              <a:t> of COPD patients </a:t>
            </a:r>
            <a:r>
              <a:rPr lang="en-US" sz="1600" i="1" dirty="0" smtClean="0">
                <a:solidFill>
                  <a:srgbClr val="0000FF"/>
                </a:solidFill>
                <a:latin typeface="Lucida Grande"/>
                <a:cs typeface="Lucida Grande"/>
              </a:rPr>
              <a:t>(4 Barcelona hospitals)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Lucida Grande"/>
                <a:cs typeface="Lucida Grande"/>
              </a:rPr>
              <a:t>LIBRA project </a:t>
            </a:r>
            <a:r>
              <a:rPr lang="en-US" sz="1600" i="1" dirty="0" smtClean="0">
                <a:solidFill>
                  <a:srgbClr val="0000FF"/>
                </a:solidFill>
                <a:latin typeface="Lucida Grande"/>
                <a:cs typeface="Lucida Grande"/>
              </a:rPr>
              <a:t>(PI Isabel </a:t>
            </a:r>
            <a:r>
              <a:rPr lang="en-US" sz="1600" i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Vernes</a:t>
            </a:r>
            <a:r>
              <a:rPr lang="en-US" sz="1600" i="1" dirty="0" smtClean="0">
                <a:solidFill>
                  <a:srgbClr val="0000FF"/>
                </a:solidFill>
                <a:latin typeface="Lucida Grande"/>
                <a:cs typeface="Lucida Grande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Lucida Grande"/>
                <a:cs typeface="Lucida Grande"/>
              </a:rPr>
              <a:t>Infrastructure for internal data integration, analysis, and management (Luis’s Mycoplasma Big project as a starter) </a:t>
            </a:r>
            <a:r>
              <a:rPr lang="en-US" sz="1600" dirty="0" smtClean="0">
                <a:solidFill>
                  <a:srgbClr val="0000FF"/>
                </a:solidFill>
                <a:latin typeface="Lucida Grande"/>
                <a:cs typeface="Lucida Grande"/>
                <a:sym typeface="Wingdings"/>
              </a:rPr>
              <a:t></a:t>
            </a:r>
            <a:r>
              <a:rPr lang="en-US" sz="1600" dirty="0" smtClean="0">
                <a:solidFill>
                  <a:srgbClr val="0000FF"/>
                </a:solidFill>
                <a:latin typeface="Lucida Grande"/>
                <a:cs typeface="Lucida Grande"/>
              </a:rPr>
              <a:t> a database developer was hired to start in Jan 2016. </a:t>
            </a:r>
          </a:p>
          <a:p>
            <a:pPr lvl="1">
              <a:buFont typeface="Arial"/>
              <a:buChar char="•"/>
            </a:pPr>
            <a:endParaRPr lang="en-US" sz="1600" dirty="0" smtClean="0">
              <a:solidFill>
                <a:srgbClr val="0000FF"/>
              </a:solidFill>
              <a:latin typeface="Lucida Grande"/>
              <a:cs typeface="Lucida Grande"/>
            </a:endParaRPr>
          </a:p>
          <a:p>
            <a:pPr lvl="1">
              <a:buFont typeface="Arial"/>
              <a:buChar char="•"/>
            </a:pPr>
            <a:endParaRPr lang="en-US" sz="1600" dirty="0" smtClean="0">
              <a:latin typeface="Lucida Grande"/>
              <a:cs typeface="Lucida Grande"/>
            </a:endParaRPr>
          </a:p>
          <a:p>
            <a:endParaRPr lang="en-US" sz="1800" dirty="0" smtClean="0">
              <a:latin typeface="Lucida Grande"/>
              <a:cs typeface="Lucida Grande"/>
            </a:endParaRPr>
          </a:p>
          <a:p>
            <a:endParaRPr lang="en-US" sz="1800" dirty="0" smtClean="0">
              <a:latin typeface="Lucida Grande"/>
              <a:cs typeface="Lucida Grande"/>
            </a:endParaRPr>
          </a:p>
          <a:p>
            <a:endParaRPr lang="en-US" sz="1800" dirty="0"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31073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Focus of the core (cont.)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262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Lucida Grande"/>
                <a:cs typeface="Lucida Grande"/>
              </a:rPr>
              <a:t>Implementing </a:t>
            </a:r>
            <a:r>
              <a:rPr lang="en-US" sz="2000" dirty="0">
                <a:latin typeface="Lucida Grande"/>
                <a:cs typeface="Lucida Grande"/>
              </a:rPr>
              <a:t>new </a:t>
            </a:r>
            <a:r>
              <a:rPr lang="en-US" sz="2000" dirty="0" smtClean="0">
                <a:latin typeface="Lucida Grande"/>
                <a:cs typeface="Lucida Grande"/>
              </a:rPr>
              <a:t>technologies and developing new expertise </a:t>
            </a:r>
            <a:r>
              <a:rPr lang="en-US" sz="1800" dirty="0" smtClean="0">
                <a:latin typeface="Lucida Grande"/>
                <a:cs typeface="Lucida Grande"/>
              </a:rPr>
              <a:t> 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 </a:t>
            </a:r>
          </a:p>
          <a:p>
            <a:pPr lvl="1">
              <a:buFont typeface="Arial"/>
              <a:buChar char="•"/>
            </a:pPr>
            <a:endParaRPr lang="en-US" sz="1600" dirty="0" smtClean="0">
              <a:latin typeface="Lucida Grande"/>
              <a:cs typeface="Lucida Grande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1800" dirty="0" err="1" smtClean="0">
                <a:latin typeface="Lucida Grande"/>
                <a:cs typeface="Lucida Grande"/>
                <a:sym typeface="Wingdings"/>
              </a:rPr>
              <a:t>M</a:t>
            </a:r>
            <a:r>
              <a:rPr lang="en-US" sz="1800" dirty="0" err="1" smtClean="0">
                <a:latin typeface="Lucida Grande"/>
                <a:cs typeface="Lucida Grande"/>
              </a:rPr>
              <a:t>icrobiome</a:t>
            </a:r>
            <a:r>
              <a:rPr lang="en-US" sz="1800" dirty="0" smtClean="0">
                <a:latin typeface="Lucida Grande"/>
                <a:cs typeface="Lucida Grande"/>
              </a:rPr>
              <a:t> </a:t>
            </a:r>
            <a:r>
              <a:rPr lang="en-US" sz="1800" dirty="0">
                <a:latin typeface="Lucida Grande"/>
                <a:cs typeface="Lucida Grande"/>
              </a:rPr>
              <a:t>16S </a:t>
            </a:r>
            <a:r>
              <a:rPr lang="en-US" sz="1800" dirty="0" err="1">
                <a:latin typeface="Lucida Grande"/>
                <a:cs typeface="Lucida Grande"/>
              </a:rPr>
              <a:t>rRNA</a:t>
            </a:r>
            <a:r>
              <a:rPr lang="en-US" sz="1800" dirty="0">
                <a:latin typeface="Lucida Grande"/>
                <a:cs typeface="Lucida Grande"/>
              </a:rPr>
              <a:t> </a:t>
            </a:r>
            <a:r>
              <a:rPr lang="en-US" sz="1800" dirty="0" smtClean="0">
                <a:latin typeface="Lucida Grande"/>
                <a:cs typeface="Lucida Grande"/>
              </a:rPr>
              <a:t>analysis: </a:t>
            </a:r>
            <a:r>
              <a:rPr lang="en-US" sz="1600" dirty="0">
                <a:latin typeface="Lucida Grande"/>
                <a:cs typeface="Lucida Grande"/>
              </a:rPr>
              <a:t>set up three pipelines (CHIIME, </a:t>
            </a:r>
            <a:r>
              <a:rPr lang="en-US" sz="1600" dirty="0" err="1">
                <a:latin typeface="Lucida Grande"/>
                <a:cs typeface="Lucida Grande"/>
              </a:rPr>
              <a:t>mothur</a:t>
            </a:r>
            <a:r>
              <a:rPr lang="en-US" sz="1600" dirty="0">
                <a:latin typeface="Lucida Grande"/>
                <a:cs typeface="Lucida Grande"/>
              </a:rPr>
              <a:t>, </a:t>
            </a:r>
            <a:r>
              <a:rPr lang="en-US" sz="1600" dirty="0" err="1">
                <a:latin typeface="Lucida Grande"/>
                <a:cs typeface="Lucida Grande"/>
              </a:rPr>
              <a:t>Ribopicker</a:t>
            </a:r>
            <a:r>
              <a:rPr lang="en-US" sz="1600" dirty="0">
                <a:latin typeface="Lucida Grande"/>
                <a:cs typeface="Lucida Grande"/>
              </a:rPr>
              <a:t>), </a:t>
            </a:r>
            <a:r>
              <a:rPr lang="en-US" sz="1600" dirty="0" smtClean="0">
                <a:latin typeface="Lucida Grande"/>
                <a:cs typeface="Lucida Grande"/>
              </a:rPr>
              <a:t>benchmarked on the </a:t>
            </a:r>
            <a:r>
              <a:rPr lang="en-US" sz="1600" dirty="0">
                <a:latin typeface="Lucida Grande"/>
                <a:cs typeface="Lucida Grande"/>
              </a:rPr>
              <a:t>MOCK </a:t>
            </a:r>
            <a:r>
              <a:rPr lang="en-US" sz="1600" dirty="0" smtClean="0">
                <a:latin typeface="Lucida Grande"/>
                <a:cs typeface="Lucida Grande"/>
              </a:rPr>
              <a:t>communities sequencing data; </a:t>
            </a:r>
            <a:r>
              <a:rPr lang="en-US" sz="1600" i="1" dirty="0" err="1" smtClean="0">
                <a:latin typeface="Lucida Grande"/>
                <a:cs typeface="Lucida Grande"/>
              </a:rPr>
              <a:t>metagenomics.biocore</a:t>
            </a:r>
            <a:r>
              <a:rPr lang="en-US" sz="1600" i="1" dirty="0">
                <a:latin typeface="Lucida Grande"/>
                <a:cs typeface="Lucida Grande"/>
              </a:rPr>
              <a:t>. </a:t>
            </a:r>
            <a:r>
              <a:rPr lang="en-US" sz="1600" i="1" dirty="0" err="1">
                <a:latin typeface="Lucida Grande"/>
                <a:cs typeface="Lucida Grande"/>
              </a:rPr>
              <a:t>crg.eu</a:t>
            </a:r>
            <a:r>
              <a:rPr lang="en-US" sz="1600" i="1" dirty="0">
                <a:latin typeface="Lucida Grande"/>
                <a:cs typeface="Lucida Grande"/>
              </a:rPr>
              <a:t> </a:t>
            </a:r>
            <a:r>
              <a:rPr lang="en-US" sz="1600" dirty="0">
                <a:latin typeface="Lucida Grande"/>
                <a:cs typeface="Lucida Grande"/>
              </a:rPr>
              <a:t>(</a:t>
            </a:r>
            <a:r>
              <a:rPr lang="en-US" sz="1600" dirty="0" err="1">
                <a:latin typeface="Lucida Grande"/>
                <a:cs typeface="Lucida Grande"/>
              </a:rPr>
              <a:t>resourcs</a:t>
            </a:r>
            <a:r>
              <a:rPr lang="en-US" sz="1600" dirty="0">
                <a:latin typeface="Lucida Grande"/>
                <a:cs typeface="Lucida Grande"/>
              </a:rPr>
              <a:t>, papers, protocols, software). </a:t>
            </a:r>
            <a:endParaRPr lang="en-US" sz="1600" dirty="0" smtClean="0">
              <a:latin typeface="Lucida Grande"/>
              <a:cs typeface="Lucida Grande"/>
            </a:endParaRPr>
          </a:p>
          <a:p>
            <a:pPr lvl="1">
              <a:buFont typeface="Arial"/>
              <a:buChar char="•"/>
            </a:pPr>
            <a:r>
              <a:rPr lang="en-US" sz="1800" dirty="0" smtClean="0">
                <a:latin typeface="Lucida Grande"/>
                <a:cs typeface="Lucida Grande"/>
              </a:rPr>
              <a:t>SNV calling from human whole-genome sequencing data</a:t>
            </a:r>
          </a:p>
          <a:p>
            <a:pPr lvl="1">
              <a:buFont typeface="Arial"/>
              <a:buChar char="•"/>
            </a:pPr>
            <a:endParaRPr lang="en-US" sz="1800" dirty="0" smtClean="0">
              <a:latin typeface="Lucida Grande"/>
              <a:cs typeface="Lucida Grande"/>
            </a:endParaRP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Lucida Grande"/>
                <a:cs typeface="Lucida Grande"/>
              </a:rPr>
              <a:t>CNV calling from WG </a:t>
            </a:r>
            <a:r>
              <a:rPr lang="en-US" sz="1800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seq</a:t>
            </a:r>
            <a:r>
              <a:rPr lang="en-US" sz="1800" dirty="0" smtClean="0">
                <a:solidFill>
                  <a:srgbClr val="0000FF"/>
                </a:solidFill>
                <a:latin typeface="Lucida Grande"/>
                <a:cs typeface="Lucida Grande"/>
              </a:rPr>
              <a:t> data??</a:t>
            </a:r>
          </a:p>
          <a:p>
            <a:pPr lvl="1">
              <a:buFont typeface="Arial"/>
              <a:buChar char="•"/>
            </a:pPr>
            <a:r>
              <a:rPr lang="en-US" sz="1800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iCLIP</a:t>
            </a:r>
            <a:r>
              <a:rPr lang="en-US" sz="1800" dirty="0" err="1">
                <a:solidFill>
                  <a:srgbClr val="0000FF"/>
                </a:solidFill>
                <a:latin typeface="Lucida Grande"/>
                <a:cs typeface="Lucida Grande"/>
              </a:rPr>
              <a:t>-seq</a:t>
            </a:r>
            <a:r>
              <a:rPr lang="en-US" sz="1800" dirty="0">
                <a:solidFill>
                  <a:srgbClr val="0000FF"/>
                </a:solidFill>
                <a:latin typeface="Lucida Grande"/>
                <a:cs typeface="Lucida Grande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Lucida Grande"/>
                <a:cs typeface="Lucida Grande"/>
              </a:rPr>
              <a:t>analysis ???</a:t>
            </a:r>
            <a:endParaRPr lang="en-US" sz="1800" dirty="0">
              <a:solidFill>
                <a:srgbClr val="0000FF"/>
              </a:solidFill>
              <a:latin typeface="Lucida Grande"/>
              <a:cs typeface="Lucida Grande"/>
            </a:endParaRP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Lucida Grande"/>
                <a:cs typeface="Lucida Grande"/>
              </a:rPr>
              <a:t>Single-cell RNA-</a:t>
            </a:r>
            <a:r>
              <a:rPr lang="en-US" sz="1800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seq</a:t>
            </a:r>
            <a:endParaRPr lang="en-US" sz="1800" dirty="0" smtClean="0">
              <a:solidFill>
                <a:srgbClr val="0000FF"/>
              </a:solidFill>
              <a:latin typeface="Lucida Grande"/>
              <a:cs typeface="Lucida Grande"/>
            </a:endParaRP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Lucida Grande"/>
                <a:cs typeface="Lucida Grande"/>
              </a:rPr>
              <a:t>TAIL-</a:t>
            </a:r>
            <a:r>
              <a:rPr lang="en-US" sz="1800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seq</a:t>
            </a:r>
            <a:r>
              <a:rPr lang="en-US" sz="1800" dirty="0" smtClean="0">
                <a:solidFill>
                  <a:srgbClr val="0000FF"/>
                </a:solidFill>
                <a:latin typeface="Lucida Grande"/>
                <a:cs typeface="Lucida Grande"/>
              </a:rPr>
              <a:t> analysis pipeline </a:t>
            </a:r>
            <a:r>
              <a:rPr lang="en-US" sz="1800" i="1" dirty="0" smtClean="0">
                <a:solidFill>
                  <a:srgbClr val="0000FF"/>
                </a:solidFill>
                <a:latin typeface="Lucida Grande"/>
                <a:cs typeface="Lucida Grande"/>
              </a:rPr>
              <a:t>(</a:t>
            </a:r>
            <a:r>
              <a:rPr lang="en-US" sz="1800" i="1" dirty="0" err="1">
                <a:solidFill>
                  <a:srgbClr val="0000FF"/>
                </a:solidFill>
                <a:latin typeface="Lucida Grande"/>
                <a:cs typeface="Lucida Grande"/>
              </a:rPr>
              <a:t>Fátima</a:t>
            </a:r>
            <a:r>
              <a:rPr lang="en-US" sz="1800" i="1" dirty="0">
                <a:solidFill>
                  <a:srgbClr val="0000FF"/>
                </a:solidFill>
                <a:latin typeface="Lucida Grande"/>
                <a:cs typeface="Lucida Grande"/>
              </a:rPr>
              <a:t> </a:t>
            </a:r>
            <a:r>
              <a:rPr lang="en-US" sz="1800" i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Gebauer</a:t>
            </a:r>
            <a:r>
              <a:rPr lang="en-US" sz="1800" i="1" dirty="0" smtClean="0">
                <a:solidFill>
                  <a:srgbClr val="0000FF"/>
                </a:solidFill>
                <a:latin typeface="Lucida Grande"/>
                <a:cs typeface="Lucida Grande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800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Ig-seq</a:t>
            </a:r>
            <a:r>
              <a:rPr lang="en-US" sz="1800" dirty="0" smtClean="0">
                <a:solidFill>
                  <a:srgbClr val="0000FF"/>
                </a:solidFill>
                <a:latin typeface="Lucida Grande"/>
                <a:cs typeface="Lucida Grande"/>
              </a:rPr>
              <a:t> of B- &amp; T-cell receptors repertoire (looking for the coordinator) 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Lucida Grande"/>
                <a:cs typeface="Lucida Grande"/>
              </a:rPr>
              <a:t>??????</a:t>
            </a:r>
          </a:p>
          <a:p>
            <a:endParaRPr lang="en-US" sz="1800" dirty="0" smtClean="0">
              <a:latin typeface="Lucida Grande"/>
              <a:cs typeface="Lucida Grande"/>
            </a:endParaRPr>
          </a:p>
          <a:p>
            <a:endParaRPr lang="en-US" sz="1800" dirty="0"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10741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Focus of the core (cont.)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17" y="1724943"/>
            <a:ext cx="7820736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Lucida Grande"/>
                <a:cs typeface="Lucida Grande"/>
              </a:rPr>
              <a:t>Cataloguing </a:t>
            </a:r>
            <a:r>
              <a:rPr lang="en-US" sz="2000" dirty="0">
                <a:latin typeface="Lucida Grande"/>
                <a:cs typeface="Lucida Grande"/>
              </a:rPr>
              <a:t>“know-how” </a:t>
            </a:r>
            <a:r>
              <a:rPr lang="en-US" sz="2000" dirty="0" smtClean="0">
                <a:latin typeface="Lucida Grande"/>
                <a:cs typeface="Lucida Grande"/>
              </a:rPr>
              <a:t>expertise and community involvement</a:t>
            </a:r>
            <a:r>
              <a:rPr lang="en-US" sz="2000" dirty="0" smtClean="0">
                <a:latin typeface="Lucida Grande"/>
                <a:cs typeface="Lucida Grande"/>
                <a:sym typeface="Wingdings"/>
              </a:rPr>
              <a:t> </a:t>
            </a:r>
            <a:endParaRPr lang="en-US" sz="1800" dirty="0" smtClean="0">
              <a:latin typeface="Lucida Grande"/>
              <a:cs typeface="Lucida Grande"/>
              <a:sym typeface="Wingdings"/>
            </a:endParaRPr>
          </a:p>
          <a:p>
            <a:pPr lvl="1">
              <a:buFont typeface="Arial"/>
              <a:buChar char="•"/>
            </a:pPr>
            <a:endParaRPr lang="en-US" sz="1800" dirty="0" smtClean="0">
              <a:latin typeface="Lucida Grande"/>
              <a:cs typeface="Lucida Grande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1800" dirty="0" smtClean="0">
                <a:latin typeface="Lucida Grande"/>
                <a:cs typeface="Lucida Grande"/>
                <a:sym typeface="Wingdings"/>
              </a:rPr>
              <a:t>Bioinformatics Technical Club (PRRB/</a:t>
            </a:r>
            <a:r>
              <a:rPr lang="en-US" sz="1800" dirty="0">
                <a:latin typeface="Lucida Grande"/>
                <a:cs typeface="Lucida Grande"/>
                <a:sym typeface="Wingdings"/>
              </a:rPr>
              <a:t>CNAG) 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 SOPs: </a:t>
            </a:r>
            <a:r>
              <a:rPr lang="en-US" sz="1800" i="1" dirty="0" err="1" smtClean="0">
                <a:latin typeface="Lucida Grande"/>
                <a:cs typeface="Lucida Grande"/>
                <a:sym typeface="Wingdings"/>
              </a:rPr>
              <a:t>bc.biocore.crg.es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, 39 members, 4 </a:t>
            </a:r>
            <a:r>
              <a:rPr lang="en-US" sz="1800" dirty="0" err="1" smtClean="0">
                <a:latin typeface="Lucida Grande"/>
                <a:cs typeface="Lucida Grande"/>
                <a:sym typeface="Wingdings"/>
              </a:rPr>
              <a:t>mtgs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 in last 2 months</a:t>
            </a:r>
            <a:endParaRPr lang="en-US" sz="1800" dirty="0">
              <a:latin typeface="Lucida Grande"/>
              <a:cs typeface="Lucida Grande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1800" dirty="0" err="1" smtClean="0">
                <a:latin typeface="Lucida Grande"/>
                <a:cs typeface="Lucida Grande"/>
                <a:sym typeface="Wingdings"/>
              </a:rPr>
              <a:t>Bioinfo-core.org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   participated in the ISMB </a:t>
            </a:r>
            <a:r>
              <a:rPr lang="en-US" sz="1800" dirty="0" err="1" smtClean="0">
                <a:latin typeface="Lucida Grande"/>
                <a:cs typeface="Lucida Grande"/>
                <a:sym typeface="Wingdings"/>
              </a:rPr>
              <a:t>mtg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 and </a:t>
            </a:r>
            <a:r>
              <a:rPr lang="en-US" sz="1800" dirty="0" err="1" smtClean="0">
                <a:latin typeface="Lucida Grande"/>
                <a:cs typeface="Lucida Grande"/>
                <a:sym typeface="Wingdings"/>
              </a:rPr>
              <a:t>quaterly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-based teleconferences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latin typeface="Lucida Grande"/>
                <a:cs typeface="Lucida Grande"/>
                <a:sym typeface="Wingdings"/>
              </a:rPr>
              <a:t>Core4Life alliance  Bioinformatics WG for expertise and know-how exchange 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Lucida Grande"/>
                <a:cs typeface="Lucida Grande"/>
                <a:sym typeface="Wingdings"/>
              </a:rPr>
              <a:t>CRG software catalogue 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 administrative </a:t>
            </a:r>
            <a:r>
              <a:rPr lang="en-US" sz="1800" dirty="0" err="1" smtClean="0">
                <a:latin typeface="Lucida Grande"/>
                <a:cs typeface="Lucida Grande"/>
                <a:sym typeface="Wingdings"/>
              </a:rPr>
              <a:t>mtg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 on Oct 21: </a:t>
            </a:r>
          </a:p>
          <a:p>
            <a:pPr lvl="2"/>
            <a:r>
              <a:rPr lang="en-US" sz="1600" dirty="0">
                <a:latin typeface="Lucida Grande"/>
                <a:cs typeface="Lucida Grande"/>
                <a:sym typeface="Wingdings"/>
              </a:rPr>
              <a:t>Will use </a:t>
            </a:r>
            <a:r>
              <a:rPr lang="en-US" sz="1600" dirty="0">
                <a:latin typeface="Lucida Grande"/>
                <a:cs typeface="Lucida Grande"/>
                <a:sym typeface="Wingdings"/>
                <a:hlinkClick r:id="rId2"/>
              </a:rPr>
              <a:t>http://</a:t>
            </a:r>
            <a:r>
              <a:rPr lang="en-US" sz="1600" dirty="0" smtClean="0">
                <a:latin typeface="Lucida Grande"/>
                <a:cs typeface="Lucida Grande"/>
                <a:sym typeface="Wingdings"/>
                <a:hlinkClick r:id="rId2"/>
              </a:rPr>
              <a:t>software.crg.es</a:t>
            </a:r>
            <a:endParaRPr lang="en-US" sz="1600" dirty="0" smtClean="0">
              <a:latin typeface="Lucida Grande"/>
              <a:cs typeface="Lucida Grande"/>
              <a:sym typeface="Wingdings"/>
            </a:endParaRPr>
          </a:p>
          <a:p>
            <a:pPr lvl="2"/>
            <a:r>
              <a:rPr lang="en-US" sz="1600" dirty="0" smtClean="0">
                <a:latin typeface="Lucida Grande"/>
                <a:cs typeface="Lucida Grande"/>
                <a:sym typeface="Wingdings"/>
              </a:rPr>
              <a:t>Design web form for software submission by PIs</a:t>
            </a:r>
          </a:p>
          <a:p>
            <a:pPr lvl="2"/>
            <a:r>
              <a:rPr lang="en-US" sz="1600" dirty="0" smtClean="0">
                <a:latin typeface="Lucida Grande"/>
                <a:cs typeface="Lucida Grande"/>
                <a:sym typeface="Wingdings"/>
              </a:rPr>
              <a:t>IT will provide the list of servers by PIs</a:t>
            </a:r>
          </a:p>
          <a:p>
            <a:pPr lvl="2"/>
            <a:r>
              <a:rPr lang="en-US" sz="1600" dirty="0" err="1" smtClean="0">
                <a:latin typeface="Lucida Grande"/>
                <a:cs typeface="Lucida Grande"/>
                <a:sym typeface="Wingdings"/>
              </a:rPr>
              <a:t>BioCore</a:t>
            </a:r>
            <a:r>
              <a:rPr lang="en-US" sz="1600" dirty="0" smtClean="0">
                <a:latin typeface="Lucida Grande"/>
                <a:cs typeface="Lucida Grande"/>
                <a:sym typeface="Wingdings"/>
              </a:rPr>
              <a:t> will work with PIs on software submission and catalogue maintenance </a:t>
            </a:r>
          </a:p>
          <a:p>
            <a:endParaRPr lang="en-US" sz="1800" dirty="0" smtClean="0">
              <a:latin typeface="Lucida Grande"/>
              <a:cs typeface="Lucida Grande"/>
              <a:sym typeface="Wingdings"/>
            </a:endParaRPr>
          </a:p>
          <a:p>
            <a:endParaRPr lang="en-US" sz="1800" dirty="0">
              <a:latin typeface="Lucida Grande"/>
              <a:cs typeface="Lucida Grande"/>
              <a:sym typeface="Wingdings"/>
            </a:endParaRPr>
          </a:p>
          <a:p>
            <a:endParaRPr lang="en-US" sz="1800" dirty="0" smtClean="0">
              <a:latin typeface="Lucida Grande"/>
              <a:cs typeface="Lucida Grande"/>
              <a:sym typeface="Wingdings"/>
            </a:endParaRPr>
          </a:p>
          <a:p>
            <a:endParaRPr lang="en-US" sz="1800" dirty="0" smtClean="0">
              <a:latin typeface="Lucida Grande"/>
              <a:cs typeface="Lucida Grande"/>
            </a:endParaRPr>
          </a:p>
          <a:p>
            <a:endParaRPr lang="en-US" sz="1800" dirty="0"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49074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Focus of the core (cont.)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72366"/>
            <a:ext cx="8557813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Lucida Grande"/>
                <a:cs typeface="Lucida Grande"/>
                <a:sym typeface="Wingdings"/>
              </a:rPr>
              <a:t>Training/Teaching  </a:t>
            </a:r>
          </a:p>
          <a:p>
            <a:pPr lvl="1">
              <a:buFont typeface="Arial"/>
              <a:buChar char="•"/>
            </a:pPr>
            <a:endParaRPr lang="en-US" sz="1800" dirty="0" smtClean="0">
              <a:latin typeface="Lucida Grande"/>
              <a:cs typeface="Lucida Grande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1800" dirty="0" smtClean="0">
                <a:latin typeface="Lucida Grande"/>
                <a:cs typeface="Lucida Grande"/>
                <a:sym typeface="Wingdings"/>
              </a:rPr>
              <a:t>Wiki-How short course at the </a:t>
            </a:r>
            <a:r>
              <a:rPr lang="en-US" sz="1800" dirty="0" err="1" smtClean="0">
                <a:latin typeface="Lucida Grande"/>
                <a:cs typeface="Lucida Grande"/>
                <a:sym typeface="Wingdings"/>
              </a:rPr>
              <a:t>CompBio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 retreat (May’15) 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latin typeface="Lucida Grande"/>
                <a:cs typeface="Lucida Grande"/>
                <a:sym typeface="Wingdings"/>
              </a:rPr>
              <a:t>CRG Master/PhD course Intro to Bioinformatics (Oct’15)</a:t>
            </a:r>
          </a:p>
          <a:p>
            <a:pPr lvl="1">
              <a:buFont typeface="Arial"/>
              <a:buChar char="•"/>
            </a:pPr>
            <a:endParaRPr lang="en-US" sz="1800" dirty="0" smtClean="0">
              <a:latin typeface="Lucida Grande"/>
              <a:cs typeface="Lucida Grande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1800" dirty="0" smtClean="0">
                <a:latin typeface="Lucida Grande"/>
                <a:cs typeface="Lucida Grande"/>
                <a:sym typeface="Wingdings"/>
              </a:rPr>
              <a:t>Will host a PhD student intern from South Africa (Novartis-CRG mobility program) Jan-June 2016 (penile </a:t>
            </a:r>
            <a:r>
              <a:rPr lang="en-US" sz="1800" dirty="0" err="1" smtClean="0">
                <a:latin typeface="Lucida Grande"/>
                <a:cs typeface="Lucida Grande"/>
                <a:sym typeface="Wingdings"/>
              </a:rPr>
              <a:t>microbiome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 analysis of HIV/HPV infected couples)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latin typeface="Lucida Grande"/>
                <a:cs typeface="Lucida Grande"/>
                <a:sym typeface="Wingdings"/>
              </a:rPr>
              <a:t>Will host a PhD student from Argentina Jan-Mar 2016 (genome assembly and SNV analysis of </a:t>
            </a:r>
            <a:r>
              <a:rPr lang="en-US" sz="1800" i="1" dirty="0" smtClean="0">
                <a:latin typeface="Lucida Grande"/>
                <a:cs typeface="Lucida Grande"/>
                <a:sym typeface="Wingdings"/>
              </a:rPr>
              <a:t>P. </a:t>
            </a:r>
            <a:r>
              <a:rPr lang="en-US" sz="1800" i="1" dirty="0" err="1" smtClean="0">
                <a:latin typeface="Lucida Grande"/>
                <a:cs typeface="Lucida Grande"/>
                <a:sym typeface="Wingdings"/>
              </a:rPr>
              <a:t>aeruginosa</a:t>
            </a:r>
            <a:r>
              <a:rPr lang="en-US" sz="1800" i="1" dirty="0" smtClean="0">
                <a:latin typeface="Lucida Grande"/>
                <a:cs typeface="Lucida Grande"/>
                <a:sym typeface="Wingdings"/>
              </a:rPr>
              <a:t> </a:t>
            </a:r>
            <a:r>
              <a:rPr lang="en-US" sz="1800" dirty="0" smtClean="0">
                <a:latin typeface="Lucida Grande"/>
                <a:cs typeface="Lucida Grande"/>
                <a:sym typeface="Wingdings"/>
              </a:rPr>
              <a:t>strains)</a:t>
            </a:r>
          </a:p>
          <a:p>
            <a:pPr lvl="1">
              <a:buFont typeface="Arial"/>
              <a:buChar char="•"/>
            </a:pPr>
            <a:endParaRPr lang="en-US" sz="1800" dirty="0" smtClean="0">
              <a:latin typeface="Lucida Grande"/>
              <a:cs typeface="Lucida Grande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Lucida Grande"/>
                <a:cs typeface="Lucida Grande"/>
                <a:sym typeface="Wingdings"/>
              </a:rPr>
              <a:t>Internal course on how to use Genome Browsers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Lucida Grande"/>
                <a:cs typeface="Lucida Grande"/>
                <a:sym typeface="Wingdings"/>
              </a:rPr>
              <a:t>CRG Bioinformatics external course (focus, audience ???)</a:t>
            </a:r>
          </a:p>
          <a:p>
            <a:endParaRPr lang="en-US" sz="1800" dirty="0" smtClean="0">
              <a:latin typeface="Lucida Grande"/>
              <a:cs typeface="Lucida Grande"/>
            </a:endParaRPr>
          </a:p>
          <a:p>
            <a:endParaRPr lang="en-US" sz="1800" dirty="0"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75581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ill Sans"/>
                <a:cs typeface="Gill Sans"/>
              </a:rPr>
              <a:t>Questions to the committee </a:t>
            </a:r>
            <a:endParaRPr lang="en-US" sz="4000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4169"/>
            <a:ext cx="8229600" cy="50338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sz="2400" dirty="0" smtClean="0">
                <a:latin typeface="Gill Sans"/>
                <a:cs typeface="Gill Sans"/>
              </a:rPr>
              <a:t>We/CRG need 1TB </a:t>
            </a:r>
            <a:r>
              <a:rPr lang="en-US" sz="2400" dirty="0" smtClean="0">
                <a:latin typeface="Gill Sans"/>
                <a:cs typeface="Gill Sans"/>
              </a:rPr>
              <a:t>(better 2TB) compute </a:t>
            </a:r>
            <a:r>
              <a:rPr lang="en-US" sz="2400" dirty="0" smtClean="0">
                <a:latin typeface="Gill Sans"/>
                <a:cs typeface="Gill Sans"/>
              </a:rPr>
              <a:t>nodes</a:t>
            </a:r>
            <a:r>
              <a:rPr lang="en-US" sz="2400" dirty="0" smtClean="0">
                <a:latin typeface="Gill Sans"/>
                <a:cs typeface="Gill Sans"/>
              </a:rPr>
              <a:t>!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sz="2400" dirty="0" smtClean="0">
                <a:latin typeface="Gill Sans"/>
                <a:cs typeface="Gill Sans"/>
              </a:rPr>
              <a:t>Increase travel budget for attending really </a:t>
            </a:r>
            <a:r>
              <a:rPr lang="en-US" sz="2400" smtClean="0">
                <a:latin typeface="Gill Sans"/>
                <a:cs typeface="Gill Sans"/>
              </a:rPr>
              <a:t>nice courses</a:t>
            </a:r>
            <a:endParaRPr lang="en-US" sz="2400" dirty="0">
              <a:latin typeface="Gill Sans"/>
              <a:cs typeface="Gill Sans"/>
            </a:endParaRP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sz="2400" dirty="0" smtClean="0">
                <a:latin typeface="Gill Sans"/>
                <a:cs typeface="Gill Sans"/>
              </a:rPr>
              <a:t>PIs’ support </a:t>
            </a:r>
            <a:r>
              <a:rPr lang="en-US" sz="2400" dirty="0">
                <a:latin typeface="Gill Sans"/>
                <a:cs typeface="Gill Sans"/>
              </a:rPr>
              <a:t>with </a:t>
            </a:r>
            <a:r>
              <a:rPr lang="en-US" sz="2400" dirty="0" smtClean="0">
                <a:latin typeface="Gill Sans"/>
                <a:cs typeface="Gill Sans"/>
              </a:rPr>
              <a:t>the Bioinformatics Club.</a:t>
            </a:r>
            <a:endParaRPr lang="en-US" sz="2400" dirty="0">
              <a:latin typeface="Gill Sans"/>
              <a:cs typeface="Gill Sans"/>
            </a:endParaRP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sz="2400" dirty="0">
                <a:latin typeface="Gill Sans"/>
                <a:cs typeface="Gill Sans"/>
              </a:rPr>
              <a:t>Which services PIs would be interested to </a:t>
            </a:r>
            <a:r>
              <a:rPr lang="en-US" sz="2400" dirty="0" smtClean="0">
                <a:latin typeface="Gill Sans"/>
                <a:cs typeface="Gill Sans"/>
              </a:rPr>
              <a:t>outsource (rather than  </a:t>
            </a:r>
            <a:r>
              <a:rPr lang="en-US" sz="2400" dirty="0">
                <a:latin typeface="Gill Sans"/>
                <a:cs typeface="Gill Sans"/>
              </a:rPr>
              <a:t>software </a:t>
            </a:r>
            <a:r>
              <a:rPr lang="en-US" sz="2400" dirty="0" smtClean="0">
                <a:latin typeface="Gill Sans"/>
                <a:cs typeface="Gill Sans"/>
              </a:rPr>
              <a:t>maintenance)?</a:t>
            </a:r>
            <a:endParaRPr lang="en-US" sz="2400" dirty="0">
              <a:latin typeface="Gill Sans"/>
              <a:cs typeface="Gill Sans"/>
            </a:endParaRP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sz="2400" dirty="0" smtClean="0">
                <a:latin typeface="Gill Sans"/>
                <a:cs typeface="Gill Sans"/>
              </a:rPr>
              <a:t>What new technologies </a:t>
            </a:r>
            <a:r>
              <a:rPr lang="en-US" sz="2400" dirty="0">
                <a:latin typeface="Gill Sans"/>
                <a:cs typeface="Gill Sans"/>
              </a:rPr>
              <a:t>and services </a:t>
            </a:r>
            <a:r>
              <a:rPr lang="en-US" sz="2400" dirty="0" smtClean="0">
                <a:latin typeface="Gill Sans"/>
                <a:cs typeface="Gill Sans"/>
              </a:rPr>
              <a:t>are anticipated?</a:t>
            </a:r>
            <a:endParaRPr lang="en-US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8065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8471</TotalTime>
  <Words>592</Words>
  <Application>Microsoft Macintosh PowerPoint</Application>
  <PresentationFormat>On-screen Show (4:3)</PresentationFormat>
  <Paragraphs>72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CRG Bioinformatics Core: Jan - Dec 2015 </vt:lpstr>
      <vt:lpstr>Focus of the core</vt:lpstr>
      <vt:lpstr>Focus of the core (cont.)</vt:lpstr>
      <vt:lpstr>Focus of the core (cont.)</vt:lpstr>
      <vt:lpstr>Focus of the core (cont.)</vt:lpstr>
      <vt:lpstr>Focus of the core (cont.)</vt:lpstr>
      <vt:lpstr>Questions to the committee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</dc:creator>
  <cp:lastModifiedBy>Julia</cp:lastModifiedBy>
  <cp:revision>69</cp:revision>
  <dcterms:created xsi:type="dcterms:W3CDTF">2015-05-21T08:28:00Z</dcterms:created>
  <dcterms:modified xsi:type="dcterms:W3CDTF">2015-12-02T14:43:55Z</dcterms:modified>
</cp:coreProperties>
</file>