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Override PartName="/ppt/notesSlides/notesSlide24.xml" ContentType="application/vnd.openxmlformats-officedocument.presentationml.notes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26"/>
  </p:notesMasterIdLst>
  <p:handoutMasterIdLst>
    <p:handoutMasterId r:id="rId27"/>
  </p:handoutMasterIdLst>
  <p:sldIdLst>
    <p:sldId id="256" r:id="rId2"/>
    <p:sldId id="257" r:id="rId3"/>
    <p:sldId id="259" r:id="rId4"/>
    <p:sldId id="262" r:id="rId5"/>
    <p:sldId id="263" r:id="rId6"/>
    <p:sldId id="261" r:id="rId7"/>
    <p:sldId id="266" r:id="rId8"/>
    <p:sldId id="267" r:id="rId9"/>
    <p:sldId id="299" r:id="rId10"/>
    <p:sldId id="268" r:id="rId11"/>
    <p:sldId id="300" r:id="rId12"/>
    <p:sldId id="269" r:id="rId13"/>
    <p:sldId id="270" r:id="rId14"/>
    <p:sldId id="302" r:id="rId15"/>
    <p:sldId id="303" r:id="rId16"/>
    <p:sldId id="304" r:id="rId17"/>
    <p:sldId id="305" r:id="rId18"/>
    <p:sldId id="306" r:id="rId19"/>
    <p:sldId id="307" r:id="rId20"/>
    <p:sldId id="281" r:id="rId21"/>
    <p:sldId id="309" r:id="rId22"/>
    <p:sldId id="310" r:id="rId23"/>
    <p:sldId id="308" r:id="rId24"/>
    <p:sldId id="311" r:id="rId25"/>
  </p:sldIdLst>
  <p:sldSz cx="10080625" cy="7559675"/>
  <p:notesSz cx="7559675" cy="10691813"/>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mn-ea"/>
        <a:cs typeface="+mn-cs"/>
      </a:defRPr>
    </a:lvl5pPr>
    <a:lvl6pPr marL="2286000" algn="l" defTabSz="457200" rtl="0" eaLnBrk="1" latinLnBrk="0" hangingPunct="1">
      <a:defRPr kern="1200">
        <a:solidFill>
          <a:schemeClr val="bg1"/>
        </a:solidFill>
        <a:latin typeface="Arial" charset="0"/>
        <a:ea typeface="+mn-ea"/>
        <a:cs typeface="+mn-cs"/>
      </a:defRPr>
    </a:lvl6pPr>
    <a:lvl7pPr marL="2743200" algn="l" defTabSz="457200" rtl="0" eaLnBrk="1" latinLnBrk="0" hangingPunct="1">
      <a:defRPr kern="1200">
        <a:solidFill>
          <a:schemeClr val="bg1"/>
        </a:solidFill>
        <a:latin typeface="Arial" charset="0"/>
        <a:ea typeface="+mn-ea"/>
        <a:cs typeface="+mn-cs"/>
      </a:defRPr>
    </a:lvl7pPr>
    <a:lvl8pPr marL="3200400" algn="l" defTabSz="457200" rtl="0" eaLnBrk="1" latinLnBrk="0" hangingPunct="1">
      <a:defRPr kern="1200">
        <a:solidFill>
          <a:schemeClr val="bg1"/>
        </a:solidFill>
        <a:latin typeface="Arial" charset="0"/>
        <a:ea typeface="+mn-ea"/>
        <a:cs typeface="+mn-cs"/>
      </a:defRPr>
    </a:lvl8pPr>
    <a:lvl9pPr marL="3657600" algn="l" defTabSz="4572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chemeClr val="tx1"/>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p:scale>
          <a:sx n="100" d="100"/>
          <a:sy n="100" d="100"/>
        </p:scale>
        <p:origin x="-2296" y="-116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49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281488" y="0"/>
            <a:ext cx="3276600" cy="534988"/>
          </a:xfrm>
          <a:prstGeom prst="rect">
            <a:avLst/>
          </a:prstGeom>
        </p:spPr>
        <p:txBody>
          <a:bodyPr vert="horz" lIns="91440" tIns="45720" rIns="91440" bIns="45720" rtlCol="0"/>
          <a:lstStyle>
            <a:lvl1pPr algn="r">
              <a:defRPr sz="1200"/>
            </a:lvl1pPr>
          </a:lstStyle>
          <a:p>
            <a:fld id="{09D01962-DACC-2446-8D0C-C7CE06B98354}" type="datetimeFigureOut">
              <a:rPr lang="en-US" smtClean="0"/>
              <a:pPr/>
              <a:t>5/30/13</a:t>
            </a:fld>
            <a:endParaRPr lang="en-US"/>
          </a:p>
        </p:txBody>
      </p:sp>
      <p:sp>
        <p:nvSpPr>
          <p:cNvPr id="4" name="Footer Placeholder 3"/>
          <p:cNvSpPr>
            <a:spLocks noGrp="1"/>
          </p:cNvSpPr>
          <p:nvPr>
            <p:ph type="ftr" sz="quarter" idx="2"/>
          </p:nvPr>
        </p:nvSpPr>
        <p:spPr>
          <a:xfrm>
            <a:off x="0" y="10155238"/>
            <a:ext cx="3276600" cy="5349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281488" y="10155238"/>
            <a:ext cx="3276600" cy="534987"/>
          </a:xfrm>
          <a:prstGeom prst="rect">
            <a:avLst/>
          </a:prstGeom>
        </p:spPr>
        <p:txBody>
          <a:bodyPr vert="horz" lIns="91440" tIns="45720" rIns="91440" bIns="45720" rtlCol="0" anchor="b"/>
          <a:lstStyle>
            <a:lvl1pPr algn="r">
              <a:defRPr sz="1200"/>
            </a:lvl1pPr>
          </a:lstStyle>
          <a:p>
            <a:fld id="{2A42134E-8A65-2D43-94EF-42E37AD1B51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559675" cy="10691813"/>
          </a:xfrm>
          <a:prstGeom prst="roundRect">
            <a:avLst>
              <a:gd name="adj" fmla="val 19"/>
            </a:avLst>
          </a:prstGeom>
          <a:solidFill>
            <a:srgbClr val="FFFFFF"/>
          </a:solidFill>
          <a:ln w="9360">
            <a:noFill/>
            <a:miter lim="800000"/>
            <a:headEnd/>
            <a:tailEnd/>
          </a:ln>
          <a:effectLst/>
        </p:spPr>
        <p:txBody>
          <a:bodyPr wrap="none" anchor="ctr">
            <a:prstTxWarp prst="textNoShape">
              <a:avLst/>
            </a:prstTxWarp>
          </a:bodyPr>
          <a:lstStyle/>
          <a:p>
            <a:endParaRPr lang="en-US"/>
          </a:p>
        </p:txBody>
      </p:sp>
      <p:sp>
        <p:nvSpPr>
          <p:cNvPr id="2050" name="AutoShape 2"/>
          <p:cNvSpPr>
            <a:spLocks noChangeArrowheads="1"/>
          </p:cNvSpPr>
          <p:nvPr/>
        </p:nvSpPr>
        <p:spPr bwMode="auto">
          <a:xfrm>
            <a:off x="0" y="0"/>
            <a:ext cx="7559675" cy="10691813"/>
          </a:xfrm>
          <a:prstGeom prst="roundRect">
            <a:avLst>
              <a:gd name="adj" fmla="val 19"/>
            </a:avLst>
          </a:prstGeom>
          <a:solidFill>
            <a:srgbClr val="FFFFFF"/>
          </a:solidFill>
          <a:ln w="9525">
            <a:noFill/>
            <a:round/>
            <a:headEnd/>
            <a:tailEnd/>
          </a:ln>
          <a:effectLst/>
        </p:spPr>
        <p:txBody>
          <a:bodyPr wrap="none" anchor="ctr">
            <a:prstTxWarp prst="textNoShape">
              <a:avLst/>
            </a:prstTxWarp>
          </a:bodyPr>
          <a:lstStyle/>
          <a:p>
            <a:endParaRPr lang="en-US"/>
          </a:p>
        </p:txBody>
      </p:sp>
      <p:sp>
        <p:nvSpPr>
          <p:cNvPr id="2051" name="AutoShape 3"/>
          <p:cNvSpPr>
            <a:spLocks noChangeArrowheads="1"/>
          </p:cNvSpPr>
          <p:nvPr/>
        </p:nvSpPr>
        <p:spPr bwMode="auto">
          <a:xfrm>
            <a:off x="0" y="0"/>
            <a:ext cx="7559675" cy="10691813"/>
          </a:xfrm>
          <a:prstGeom prst="roundRect">
            <a:avLst>
              <a:gd name="adj" fmla="val 19"/>
            </a:avLst>
          </a:prstGeom>
          <a:solidFill>
            <a:srgbClr val="FFFFFF"/>
          </a:solidFill>
          <a:ln w="9525">
            <a:noFill/>
            <a:round/>
            <a:headEnd/>
            <a:tailEnd/>
          </a:ln>
          <a:effectLst/>
        </p:spPr>
        <p:txBody>
          <a:bodyPr wrap="none" anchor="ctr">
            <a:prstTxWarp prst="textNoShape">
              <a:avLst/>
            </a:prstTxWarp>
          </a:bodyPr>
          <a:lstStyle/>
          <a:p>
            <a:endParaRPr lang="en-US"/>
          </a:p>
        </p:txBody>
      </p:sp>
      <p:sp>
        <p:nvSpPr>
          <p:cNvPr id="2052" name="AutoShape 4"/>
          <p:cNvSpPr>
            <a:spLocks noChangeArrowheads="1"/>
          </p:cNvSpPr>
          <p:nvPr/>
        </p:nvSpPr>
        <p:spPr bwMode="auto">
          <a:xfrm>
            <a:off x="0" y="0"/>
            <a:ext cx="7559675" cy="10691813"/>
          </a:xfrm>
          <a:prstGeom prst="roundRect">
            <a:avLst>
              <a:gd name="adj" fmla="val 19"/>
            </a:avLst>
          </a:prstGeom>
          <a:solidFill>
            <a:srgbClr val="FFFFFF"/>
          </a:solidFill>
          <a:ln w="9525">
            <a:noFill/>
            <a:round/>
            <a:headEnd/>
            <a:tailEnd/>
          </a:ln>
          <a:effectLst/>
        </p:spPr>
        <p:txBody>
          <a:bodyPr wrap="none" anchor="ctr">
            <a:prstTxWarp prst="textNoShape">
              <a:avLst/>
            </a:prstTxWarp>
          </a:bodyPr>
          <a:lstStyle/>
          <a:p>
            <a:endParaRPr lang="en-US"/>
          </a:p>
        </p:txBody>
      </p:sp>
      <p:sp>
        <p:nvSpPr>
          <p:cNvPr id="2053" name="Rectangle 5"/>
          <p:cNvSpPr>
            <a:spLocks noGrp="1" noRot="1" noChangeAspect="1" noChangeArrowheads="1"/>
          </p:cNvSpPr>
          <p:nvPr>
            <p:ph type="sldImg"/>
          </p:nvPr>
        </p:nvSpPr>
        <p:spPr bwMode="auto">
          <a:xfrm>
            <a:off x="1106488" y="812800"/>
            <a:ext cx="5337175" cy="4000500"/>
          </a:xfrm>
          <a:prstGeom prst="rect">
            <a:avLst/>
          </a:prstGeom>
          <a:noFill/>
          <a:ln w="9525">
            <a:noFill/>
            <a:round/>
            <a:headEnd/>
            <a:tailEnd/>
          </a:ln>
          <a:effectLst/>
        </p:spPr>
      </p:sp>
      <p:sp>
        <p:nvSpPr>
          <p:cNvPr id="2054" name="Rectangle 6"/>
          <p:cNvSpPr>
            <a:spLocks noGrp="1" noChangeArrowheads="1"/>
          </p:cNvSpPr>
          <p:nvPr>
            <p:ph type="body"/>
          </p:nvPr>
        </p:nvSpPr>
        <p:spPr bwMode="auto">
          <a:xfrm>
            <a:off x="755650" y="5078413"/>
            <a:ext cx="6040438" cy="48037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a:p>
        </p:txBody>
      </p:sp>
      <p:sp>
        <p:nvSpPr>
          <p:cNvPr id="2055" name="Rectangle 7"/>
          <p:cNvSpPr>
            <a:spLocks noGrp="1" noChangeArrowheads="1"/>
          </p:cNvSpPr>
          <p:nvPr>
            <p:ph type="hdr"/>
          </p:nvPr>
        </p:nvSpPr>
        <p:spPr bwMode="auto">
          <a:xfrm>
            <a:off x="0" y="0"/>
            <a:ext cx="3273425" cy="5270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Arial Unicode MS" charset="0"/>
                <a:cs typeface="Arial Unicode MS" charset="0"/>
              </a:defRPr>
            </a:lvl1pPr>
          </a:lstStyle>
          <a:p>
            <a:endParaRPr lang="en-US"/>
          </a:p>
        </p:txBody>
      </p:sp>
      <p:sp>
        <p:nvSpPr>
          <p:cNvPr id="2056" name="Rectangle 8"/>
          <p:cNvSpPr>
            <a:spLocks noGrp="1" noChangeArrowheads="1"/>
          </p:cNvSpPr>
          <p:nvPr>
            <p:ph type="dt"/>
          </p:nvPr>
        </p:nvSpPr>
        <p:spPr bwMode="auto">
          <a:xfrm>
            <a:off x="4278313" y="0"/>
            <a:ext cx="3273425" cy="5270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Arial Unicode MS" charset="0"/>
                <a:cs typeface="Arial Unicode MS" charset="0"/>
              </a:defRPr>
            </a:lvl1pPr>
          </a:lstStyle>
          <a:p>
            <a:endParaRPr lang="en-US"/>
          </a:p>
        </p:txBody>
      </p:sp>
      <p:sp>
        <p:nvSpPr>
          <p:cNvPr id="2057" name="Rectangle 9"/>
          <p:cNvSpPr>
            <a:spLocks noGrp="1" noChangeArrowheads="1"/>
          </p:cNvSpPr>
          <p:nvPr>
            <p:ph type="ftr"/>
          </p:nvPr>
        </p:nvSpPr>
        <p:spPr bwMode="auto">
          <a:xfrm>
            <a:off x="0" y="10155238"/>
            <a:ext cx="3273425" cy="527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Arial Unicode MS" charset="0"/>
                <a:cs typeface="Arial Unicode MS" charset="0"/>
              </a:defRPr>
            </a:lvl1pPr>
          </a:lstStyle>
          <a:p>
            <a:endParaRPr lang="en-US"/>
          </a:p>
        </p:txBody>
      </p:sp>
      <p:sp>
        <p:nvSpPr>
          <p:cNvPr id="2058" name="Rectangle 10"/>
          <p:cNvSpPr>
            <a:spLocks noGrp="1" noChangeArrowheads="1"/>
          </p:cNvSpPr>
          <p:nvPr>
            <p:ph type="sldNum"/>
          </p:nvPr>
        </p:nvSpPr>
        <p:spPr bwMode="auto">
          <a:xfrm>
            <a:off x="4278313" y="10155238"/>
            <a:ext cx="3273425" cy="527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Arial Unicode MS" charset="0"/>
                <a:cs typeface="Arial Unicode MS" charset="0"/>
              </a:defRPr>
            </a:lvl1pPr>
          </a:lstStyle>
          <a:p>
            <a:fld id="{23B17AD9-1194-EF42-B0A2-670DE10D3F63}"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A5063362-007F-5242-8364-4C8649EAFB84}" type="slidenum">
              <a:rPr lang="en-US"/>
              <a:pPr/>
              <a:t>1</a:t>
            </a:fld>
            <a:endParaRPr lang="en-US"/>
          </a:p>
        </p:txBody>
      </p:sp>
      <p:sp>
        <p:nvSpPr>
          <p:cNvPr id="47105"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47106"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A8BBD15C-131E-FD41-AA30-2E467B1DE08B}" type="slidenum">
              <a:rPr lang="en-US"/>
              <a:pPr/>
              <a:t>10</a:t>
            </a:fld>
            <a:endParaRPr lang="en-US"/>
          </a:p>
        </p:txBody>
      </p:sp>
      <p:sp>
        <p:nvSpPr>
          <p:cNvPr id="59393"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59394"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r>
              <a:rPr lang="en-US" b="1" dirty="0" smtClean="0"/>
              <a:t>Bash shell and prompt</a:t>
            </a:r>
          </a:p>
          <a:p>
            <a:r>
              <a:rPr lang="en-US" dirty="0" smtClean="0"/>
              <a:t>The bash shell is actually a program that is located at /bin/bash and is executed by Linux the moment a user successfully logs in after entering his user-pass. Once this shell starts, it takes over control and accepts all further user commands. The bash shell presents a $ prompt by default (for normal user accounts). You can change this prompt to whatever you like but leaving it at the default is best. Other shells present different prompts. </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A8BBD15C-131E-FD41-AA30-2E467B1DE08B}" type="slidenum">
              <a:rPr lang="en-US"/>
              <a:pPr/>
              <a:t>11</a:t>
            </a:fld>
            <a:endParaRPr lang="en-US"/>
          </a:p>
        </p:txBody>
      </p:sp>
      <p:sp>
        <p:nvSpPr>
          <p:cNvPr id="59393"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59394"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r>
              <a:rPr lang="en-US" dirty="0" smtClean="0"/>
              <a:t>$ symbol</a:t>
            </a:r>
            <a:r>
              <a:rPr lang="en-US" baseline="0" dirty="0" smtClean="0"/>
              <a:t> is typical from bash shells</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7BEED9B6-BE6F-4D4B-BEF1-E7CD685A15C7}" type="slidenum">
              <a:rPr lang="en-US"/>
              <a:pPr/>
              <a:t>12</a:t>
            </a:fld>
            <a:endParaRPr lang="en-US"/>
          </a:p>
        </p:txBody>
      </p:sp>
      <p:sp>
        <p:nvSpPr>
          <p:cNvPr id="60417"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60418"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r>
              <a:rPr lang="en-US" b="1" dirty="0" smtClean="0"/>
              <a:t>The Unix tree</a:t>
            </a:r>
          </a:p>
          <a:p>
            <a:r>
              <a:rPr lang="en-US" dirty="0" smtClean="0"/>
              <a:t>Looking at directories from within a Unix terminal can often seem confusing. But bear in mind that these directories are exactly the same type of folders that you can see if you use Apple’s graphical file-management program (known as ‘The Finder’). A tree analogy is often used when describing computer </a:t>
            </a:r>
            <a:r>
              <a:rPr lang="en-US" dirty="0" err="1" smtClean="0"/>
              <a:t>filesystems</a:t>
            </a:r>
            <a:r>
              <a:rPr lang="en-US" dirty="0" smtClean="0"/>
              <a:t>. From the root level (/) there can be one or more top level directories, though most Macs will have about a dozen. In the example below, we show just three. When you log in to a computer you are working with your files in your home directory, and this will nearly always be inside a ‘Users’ directory. On many computers there will be multiple users.</a:t>
            </a:r>
          </a:p>
          <a:p>
            <a:r>
              <a:rPr lang="en-US" dirty="0" smtClean="0"/>
              <a:t>All Macs have an applications directory where all the GUI (graphical user interface) programs are kept (e.g. iTunes, Microsoft Word, Terminal). Another directory that will be on all Macs is the Volumes directory. In addition to any attached </a:t>
            </a:r>
            <a:r>
              <a:rPr lang="en-US" i="1" dirty="0" smtClean="0"/>
              <a:t>external</a:t>
            </a:r>
            <a:r>
              <a:rPr lang="en-US" dirty="0" smtClean="0"/>
              <a:t> drives, the Volumes directory should also contain directories for every </a:t>
            </a:r>
            <a:r>
              <a:rPr lang="en-US" i="1" dirty="0" smtClean="0"/>
              <a:t>internal</a:t>
            </a:r>
            <a:r>
              <a:rPr lang="en-US" dirty="0" smtClean="0"/>
              <a:t> hard drive (of which there should be at least one, in this case it’s simply called ‘Mac’). It will help to think of this tree when we come to copying and moving files. E.g. if we had a file in the ‘Code’ directory and wanted to copy it to the ‘</a:t>
            </a:r>
            <a:r>
              <a:rPr lang="en-US" dirty="0" err="1" smtClean="0"/>
              <a:t>keith</a:t>
            </a:r>
            <a:r>
              <a:rPr lang="en-US" dirty="0" smtClean="0"/>
              <a:t>’ directory, we would have to go </a:t>
            </a:r>
            <a:r>
              <a:rPr lang="en-US" i="1" dirty="0" smtClean="0"/>
              <a:t>up</a:t>
            </a:r>
            <a:r>
              <a:rPr lang="en-US" dirty="0" smtClean="0"/>
              <a:t> four levels to the root level, and then </a:t>
            </a:r>
            <a:r>
              <a:rPr lang="en-US" i="1" dirty="0" smtClean="0"/>
              <a:t>down</a:t>
            </a:r>
            <a:r>
              <a:rPr lang="en-US" dirty="0" smtClean="0"/>
              <a:t> two levels.</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7347DF9C-C531-174D-B365-35C3DE162C44}" type="slidenum">
              <a:rPr lang="en-US"/>
              <a:pPr/>
              <a:t>13</a:t>
            </a:fld>
            <a:endParaRPr lang="en-US"/>
          </a:p>
        </p:txBody>
      </p:sp>
      <p:sp>
        <p:nvSpPr>
          <p:cNvPr id="61441"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61442"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r>
              <a:rPr lang="en-US" dirty="0" err="1" smtClean="0"/>
              <a:t>ls</a:t>
            </a:r>
            <a:r>
              <a:rPr lang="en-US" baseline="0" dirty="0" smtClean="0"/>
              <a:t> –</a:t>
            </a:r>
            <a:r>
              <a:rPr lang="en-US" baseline="0" dirty="0" err="1" smtClean="0"/>
              <a:t>l</a:t>
            </a:r>
            <a:r>
              <a:rPr lang="en-US" baseline="0" dirty="0" smtClean="0"/>
              <a:t>: list in long </a:t>
            </a:r>
            <a:r>
              <a:rPr lang="en-US" baseline="0" dirty="0" err="1" smtClean="0"/>
              <a:t>format</a:t>
            </a:r>
            <a:r>
              <a:rPr lang="en-US" dirty="0" err="1" smtClean="0"/>
              <a:t>d</a:t>
            </a:r>
            <a:r>
              <a:rPr lang="en-US" dirty="0" smtClean="0"/>
              <a:t>              (this is a directory)</a:t>
            </a:r>
          </a:p>
          <a:p>
            <a:r>
              <a:rPr lang="en-US" dirty="0" smtClean="0"/>
              <a:t>   </a:t>
            </a:r>
            <a:r>
              <a:rPr lang="en-US" dirty="0" err="1" smtClean="0"/>
              <a:t>rwx</a:t>
            </a:r>
            <a:r>
              <a:rPr lang="en-US" dirty="0" smtClean="0"/>
              <a:t>------      (access permissions)</a:t>
            </a:r>
          </a:p>
          <a:p>
            <a:r>
              <a:rPr lang="en-US" dirty="0" smtClean="0"/>
              <a:t>   2              (number of links)</a:t>
            </a:r>
          </a:p>
          <a:p>
            <a:r>
              <a:rPr lang="en-US" dirty="0" smtClean="0"/>
              <a:t>   erpl08         (owner)</a:t>
            </a:r>
          </a:p>
          <a:p>
            <a:r>
              <a:rPr lang="en-US" dirty="0" smtClean="0"/>
              <a:t>   </a:t>
            </a:r>
            <a:r>
              <a:rPr lang="en-US" dirty="0" err="1" smtClean="0"/>
              <a:t>iss</a:t>
            </a:r>
            <a:r>
              <a:rPr lang="en-US" dirty="0" smtClean="0"/>
              <a:t>            (group ownership)</a:t>
            </a:r>
          </a:p>
          <a:p>
            <a:r>
              <a:rPr lang="en-US" dirty="0" smtClean="0"/>
              <a:t>   1024           (size in bytes)</a:t>
            </a:r>
          </a:p>
          <a:p>
            <a:r>
              <a:rPr lang="en-US" dirty="0" smtClean="0"/>
              <a:t>   Jun 17 10:00   (date and time last modified)</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7347DF9C-C531-174D-B365-35C3DE162C44}" type="slidenum">
              <a:rPr lang="en-US"/>
              <a:pPr/>
              <a:t>14</a:t>
            </a:fld>
            <a:endParaRPr lang="en-US"/>
          </a:p>
        </p:txBody>
      </p:sp>
      <p:sp>
        <p:nvSpPr>
          <p:cNvPr id="61441"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61442"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7347DF9C-C531-174D-B365-35C3DE162C44}" type="slidenum">
              <a:rPr lang="en-US"/>
              <a:pPr/>
              <a:t>15</a:t>
            </a:fld>
            <a:endParaRPr lang="en-US"/>
          </a:p>
        </p:txBody>
      </p:sp>
      <p:sp>
        <p:nvSpPr>
          <p:cNvPr id="61441"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61442"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7347DF9C-C531-174D-B365-35C3DE162C44}" type="slidenum">
              <a:rPr lang="en-US"/>
              <a:pPr/>
              <a:t>16</a:t>
            </a:fld>
            <a:endParaRPr lang="en-US"/>
          </a:p>
        </p:txBody>
      </p:sp>
      <p:sp>
        <p:nvSpPr>
          <p:cNvPr id="61441"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61442"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7347DF9C-C531-174D-B365-35C3DE162C44}" type="slidenum">
              <a:rPr lang="en-US"/>
              <a:pPr/>
              <a:t>17</a:t>
            </a:fld>
            <a:endParaRPr lang="en-US"/>
          </a:p>
        </p:txBody>
      </p:sp>
      <p:sp>
        <p:nvSpPr>
          <p:cNvPr id="61441"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61442"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7347DF9C-C531-174D-B365-35C3DE162C44}" type="slidenum">
              <a:rPr lang="en-US"/>
              <a:pPr/>
              <a:t>18</a:t>
            </a:fld>
            <a:endParaRPr lang="en-US"/>
          </a:p>
        </p:txBody>
      </p:sp>
      <p:sp>
        <p:nvSpPr>
          <p:cNvPr id="61441"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61442"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7347DF9C-C531-174D-B365-35C3DE162C44}" type="slidenum">
              <a:rPr lang="en-US"/>
              <a:pPr/>
              <a:t>19</a:t>
            </a:fld>
            <a:endParaRPr lang="en-US"/>
          </a:p>
        </p:txBody>
      </p:sp>
      <p:sp>
        <p:nvSpPr>
          <p:cNvPr id="61441"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61442"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DDB4AFA8-04A4-DF45-81CA-831C6DA1CF88}" type="slidenum">
              <a:rPr lang="en-US"/>
              <a:pPr/>
              <a:t>2</a:t>
            </a:fld>
            <a:endParaRPr lang="en-US"/>
          </a:p>
        </p:txBody>
      </p:sp>
      <p:sp>
        <p:nvSpPr>
          <p:cNvPr id="48129"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48130"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r>
              <a:rPr lang="en-US" b="1" i="0" dirty="0" smtClean="0"/>
              <a:t>AT&amp;T Corp., </a:t>
            </a:r>
            <a:r>
              <a:rPr lang="en-US" dirty="0" smtClean="0"/>
              <a:t>originally American Telephone and Telegraph Company, is an American telecommunications company that provides voice, video, data, and Internet telecommunications and professional services to businesses, consumers, and government agencies. During its long history, AT&amp;T was at times the world's largest telephone company, the world's largest cable television operator, and a regulated monopoly. At its peak in the 1950s and 1960s, it employed one million people and its revenue was roughly $300 billion annually in 2006 dollars.</a:t>
            </a:r>
          </a:p>
          <a:p>
            <a:r>
              <a:rPr lang="en-US" b="1" i="0" dirty="0" smtClean="0"/>
              <a:t>Bell Laboratories </a:t>
            </a:r>
            <a:r>
              <a:rPr lang="en-US" dirty="0" smtClean="0"/>
              <a:t>operates its headquarters at Murray Hill, New Jersey, and has research and development facilities throughout the world. Researchers working at Bell Labs are credited with the development of radio astronomy, the transistor, the laser, the charge-coupled device (CCD), information theory, the UNIX operating system, the C programming language and the C++ programming language. Seven Nobel Prizes have been awarded for work completed at Bell Laboratories.</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6E447033-F5DC-F24C-BCBD-E475F838F7B4}" type="slidenum">
              <a:rPr lang="en-US"/>
              <a:pPr/>
              <a:t>20</a:t>
            </a:fld>
            <a:endParaRPr lang="en-US"/>
          </a:p>
        </p:txBody>
      </p:sp>
      <p:sp>
        <p:nvSpPr>
          <p:cNvPr id="72705"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72706"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6E447033-F5DC-F24C-BCBD-E475F838F7B4}" type="slidenum">
              <a:rPr lang="en-US"/>
              <a:pPr/>
              <a:t>21</a:t>
            </a:fld>
            <a:endParaRPr lang="en-US"/>
          </a:p>
        </p:txBody>
      </p:sp>
      <p:sp>
        <p:nvSpPr>
          <p:cNvPr id="72705"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72706"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6E447033-F5DC-F24C-BCBD-E475F838F7B4}" type="slidenum">
              <a:rPr lang="en-US"/>
              <a:pPr/>
              <a:t>22</a:t>
            </a:fld>
            <a:endParaRPr lang="en-US"/>
          </a:p>
        </p:txBody>
      </p:sp>
      <p:sp>
        <p:nvSpPr>
          <p:cNvPr id="72705"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72706"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6E447033-F5DC-F24C-BCBD-E475F838F7B4}" type="slidenum">
              <a:rPr lang="en-US"/>
              <a:pPr/>
              <a:t>23</a:t>
            </a:fld>
            <a:endParaRPr lang="en-US"/>
          </a:p>
        </p:txBody>
      </p:sp>
      <p:sp>
        <p:nvSpPr>
          <p:cNvPr id="72705"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72706"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6E447033-F5DC-F24C-BCBD-E475F838F7B4}" type="slidenum">
              <a:rPr lang="en-US"/>
              <a:pPr/>
              <a:t>24</a:t>
            </a:fld>
            <a:endParaRPr lang="en-US"/>
          </a:p>
        </p:txBody>
      </p:sp>
      <p:sp>
        <p:nvSpPr>
          <p:cNvPr id="72705"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72706"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C01A60C0-2F24-EE4E-ACBD-CF8286B2B979}" type="slidenum">
              <a:rPr lang="en-US"/>
              <a:pPr/>
              <a:t>3</a:t>
            </a:fld>
            <a:endParaRPr lang="en-US"/>
          </a:p>
        </p:txBody>
      </p:sp>
      <p:sp>
        <p:nvSpPr>
          <p:cNvPr id="50177"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50178"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r>
              <a:rPr lang="en-US" b="1" dirty="0" smtClean="0"/>
              <a:t>Hierarchical</a:t>
            </a:r>
            <a:r>
              <a:rPr lang="en-US" b="1" baseline="0" dirty="0" smtClean="0"/>
              <a:t> file system: </a:t>
            </a:r>
            <a:r>
              <a:rPr lang="en-US" dirty="0" smtClean="0"/>
              <a:t>A file system that organizes data and program files in a top-to-bottom structure. All modern operating systems use hierarchical file systems, wherein access to the data starts at the top and proceeds downward throughout the levels of the hierarchy.</a:t>
            </a:r>
          </a:p>
          <a:p>
            <a:r>
              <a:rPr lang="en-US" b="1" dirty="0" smtClean="0"/>
              <a:t>Root directory</a:t>
            </a:r>
            <a:r>
              <a:rPr lang="en-US" dirty="0" smtClean="0"/>
              <a:t>:</a:t>
            </a:r>
            <a:r>
              <a:rPr lang="en-US" baseline="0" dirty="0" smtClean="0"/>
              <a:t> </a:t>
            </a:r>
            <a:r>
              <a:rPr lang="en-US" dirty="0" smtClean="0"/>
              <a:t>In hierarchical file systems, the starting point in the hierarchy.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62A99B88-638F-4441-A240-05F9AF099344}" type="slidenum">
              <a:rPr lang="en-US"/>
              <a:pPr/>
              <a:t>4</a:t>
            </a:fld>
            <a:endParaRPr lang="en-US"/>
          </a:p>
        </p:txBody>
      </p:sp>
      <p:sp>
        <p:nvSpPr>
          <p:cNvPr id="53249"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53250"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r>
              <a:rPr lang="en-US" dirty="0" smtClean="0"/>
              <a:t>GNU was launched by Richard Stallman (</a:t>
            </a:r>
            <a:r>
              <a:rPr lang="en-US" dirty="0" err="1" smtClean="0"/>
              <a:t>rms</a:t>
            </a:r>
            <a:r>
              <a:rPr lang="en-US" dirty="0" smtClean="0"/>
              <a:t>) in 1983, as an operating system which would be put together by people working together for the freedom of all software users to control their computing. </a:t>
            </a:r>
          </a:p>
          <a:p>
            <a:r>
              <a:rPr lang="en-US" dirty="0" smtClean="0"/>
              <a:t>The primary and continuing goal of GNU is to offer a Unix-compatible system that would be 100% free software. GNU packages include user-oriented applications, utilities, tools, libraries, even games—all the programs that an operating system can usefully offer to its users. Linux is the kernel: the program in the system that allocates the machine's resources to the other programs that you run. The kernel is an essential part of an operating system, but useless by itself; it can only function in the context of a complete operating system. Linux is normally used in combination with the GNU operating system: the whole system is basically GNU with Linux added, or GNU/Linux. All the so-called “Linux” distributions are really distributions of GNU/Linux.</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652BEDF0-B0D3-8F4C-B1A8-056D0E8B4E6C}" type="slidenum">
              <a:rPr lang="en-US"/>
              <a:pPr/>
              <a:t>5</a:t>
            </a:fld>
            <a:endParaRPr lang="en-US"/>
          </a:p>
        </p:txBody>
      </p:sp>
      <p:sp>
        <p:nvSpPr>
          <p:cNvPr id="54273"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54274"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r>
              <a:rPr lang="en-US" b="1" dirty="0" smtClean="0"/>
              <a:t>Linux® </a:t>
            </a:r>
            <a:r>
              <a:rPr lang="en-US" dirty="0" smtClean="0"/>
              <a:t>was born out of the desire to create a free software alternative to the commercial UNIX environments. Its history dates back to 1991, or further back to 1983, when the GNU project, whose original aims where to provide a free alternative to UNIX, was introduced. Linux runs on a much wider range of platforms than most UNIX environments, such as the Intel®/AMD led x86 platform. Most UNIX variants run on just one architecture. </a:t>
            </a:r>
          </a:p>
          <a:p>
            <a:r>
              <a:rPr lang="en-US" dirty="0" smtClean="0"/>
              <a:t>Because of this history and the heritage of the two products, Linux and UNIX have a common foundation, but are also very different. Many of the tools, utilities, and free software products that are standard under Linux were originally developed as free alternatives to the versions available on UNIX. Linux often provides support for many different options and applications, picking the best (or most popular) functionality from the UNIX and free software environment. </a:t>
            </a:r>
          </a:p>
          <a:p>
            <a:r>
              <a:rPr lang="en-US" b="1" dirty="0" smtClean="0"/>
              <a:t>MINIX</a:t>
            </a:r>
            <a:r>
              <a:rPr lang="en-US" dirty="0" smtClean="0"/>
              <a:t> is a Unix-like computer operating system based on a microkernel architecture created by Andrew S. </a:t>
            </a:r>
            <a:r>
              <a:rPr lang="en-US" dirty="0" err="1" smtClean="0"/>
              <a:t>Tanenbaum</a:t>
            </a:r>
            <a:r>
              <a:rPr lang="en-US" dirty="0" smtClean="0"/>
              <a:t> for educational purposes; MINIX also inspired the creation of the Linux kernel.</a:t>
            </a:r>
          </a:p>
          <a:p>
            <a:r>
              <a:rPr lang="en-US" dirty="0" smtClean="0"/>
              <a:t>MINIX (from "mini-Unix") was first released in 1987, with its complete source code made available to universities for study in courses and research. It has been free and open source software since it was re-licensed under the BSD license in April 2000.</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217EAFCE-6A47-BC48-A48F-E744752913E2}" type="slidenum">
              <a:rPr lang="en-US"/>
              <a:pPr/>
              <a:t>6</a:t>
            </a:fld>
            <a:endParaRPr lang="en-US"/>
          </a:p>
        </p:txBody>
      </p:sp>
      <p:sp>
        <p:nvSpPr>
          <p:cNvPr id="52225"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52226"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r>
              <a:rPr lang="en-US" dirty="0" smtClean="0"/>
              <a:t>The part of UNIX that manages the hardware and the executing processes is called the kernel. The kernel is a collection of programs written in C which directly communicate with the hardware. Each hardware device is viewed as a file and is called a device file. This allows the same simple method of reading and writing files to be used to access each hardware device. The file system manages read and write access to user data and to devices, such as printers, attached to the</a:t>
            </a:r>
            <a:br>
              <a:rPr lang="en-US" dirty="0" smtClean="0"/>
            </a:br>
            <a:r>
              <a:rPr lang="en-US" dirty="0" smtClean="0"/>
              <a:t>system. It implements security controls to protect the safety and privacy of information. In executing processes the kernel allocates resources, including use of the CPU and mediates accesses to the hardware.</a:t>
            </a:r>
            <a:br>
              <a:rPr lang="en-US" dirty="0" smtClean="0"/>
            </a:br>
            <a:r>
              <a:rPr lang="en-US" dirty="0" smtClean="0"/>
              <a:t>The user commands are translated into action by the shell which acts as an interpreter. The shell forms the outer part of the operating system and forms the interface between the user and the kernel. For each user logged in, there is shell in action. When a command is given by the user, it is examined by the shell and communicated to the kernel for execution. The functions used to communicate with the kernel are called system calls and are built into the kernel. The system calls are in all the flavors of UNIX are the same. Hence, software developed on one UNIX system can be easily run on another UNIX system.</a:t>
            </a:r>
            <a:br>
              <a:rPr lang="en-US" dirty="0" smtClean="0"/>
            </a:br>
            <a:r>
              <a:rPr lang="en-US" dirty="0" smtClean="0"/>
              <a:t/>
            </a:r>
            <a:br>
              <a:rPr lang="en-US" dirty="0" smtClean="0"/>
            </a:br>
            <a:r>
              <a:rPr lang="en-US" dirty="0" smtClean="0"/>
              <a:t>UNIX's layered design insulates the application from the different types of hardware. This allows the software developer to support the single application on multiple hardware types with minimal effort. The application writer has lower development costs and a larger potential customer base. Users not only have more applications available, but can rely on being able to use the same applications on different computer </a:t>
            </a:r>
            <a:r>
              <a:rPr lang="en-US" dirty="0" err="1" smtClean="0"/>
              <a:t>hardwar</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2461F29F-9A22-C240-BB2D-BA58C6BC9DDA}" type="slidenum">
              <a:rPr lang="en-US"/>
              <a:pPr/>
              <a:t>7</a:t>
            </a:fld>
            <a:endParaRPr lang="en-US"/>
          </a:p>
        </p:txBody>
      </p:sp>
      <p:sp>
        <p:nvSpPr>
          <p:cNvPr id="57345"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57346"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9BE54829-C246-C44B-AF96-3394C0CA8533}" type="slidenum">
              <a:rPr lang="en-US"/>
              <a:pPr/>
              <a:t>8</a:t>
            </a:fld>
            <a:endParaRPr lang="en-US"/>
          </a:p>
        </p:txBody>
      </p:sp>
      <p:sp>
        <p:nvSpPr>
          <p:cNvPr id="58369"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58370"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9BE54829-C246-C44B-AF96-3394C0CA8533}" type="slidenum">
              <a:rPr lang="en-US"/>
              <a:pPr/>
              <a:t>9</a:t>
            </a:fld>
            <a:endParaRPr lang="en-US"/>
          </a:p>
        </p:txBody>
      </p:sp>
      <p:sp>
        <p:nvSpPr>
          <p:cNvPr id="58369"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58370"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r>
              <a:rPr lang="en-US" b="1" dirty="0" smtClean="0"/>
              <a:t>Job control</a:t>
            </a:r>
            <a:r>
              <a:rPr lang="en-US" dirty="0" smtClean="0"/>
              <a:t>: When using Unix or related operating systems via a terminal, a user will initially only have a single process running, their login shell. Most tasks (directory listing, editing files, etc.) can easily be accomplished by letting the program take control of the terminal and returning control to the shell when the program exits; however, sometimes the user will wish to carry out a task in the background while using the terminal for another purpose. Job control is a facility developed to make this possible, by allowing the user to start programs in the background, send programs into the background, bring background processes into the foreground, and start and stop running programs. Processes under the influence of a job control facility are referred to as jobs.</a:t>
            </a:r>
          </a:p>
          <a:p>
            <a:r>
              <a:rPr lang="en-US" b="1" dirty="0" smtClean="0"/>
              <a:t>Command line editing</a:t>
            </a:r>
            <a:r>
              <a:rPr lang="en-US" dirty="0" smtClean="0"/>
              <a:t>: </a:t>
            </a:r>
            <a:r>
              <a:rPr lang="en-US" dirty="0" smtClean="0"/>
              <a:t>Often during an interactive session you type in a long line of text, only to notice that the first word on the line is misspelled. The </a:t>
            </a:r>
            <a:r>
              <a:rPr lang="en-US" dirty="0" err="1" smtClean="0"/>
              <a:t>Readline</a:t>
            </a:r>
            <a:r>
              <a:rPr lang="en-US" dirty="0" smtClean="0"/>
              <a:t> library gives you a set of commands for manipulating the text as you type it in, allowing you to just fix your typo, and not forcing you to retype the majority of the line. Using these editing commands, you move the cursor to the place that needs correction, and delete or insert the text of the corrections. Then, when you are satisfied with the line, you simply press RETURN. You do not have to be at the end of the line to press RETURN; the entire line is accepted regardless of the location of the cursor within the line.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smtClean="0"/>
            </a:lvl1pPr>
          </a:lstStyle>
          <a:p>
            <a:fld id="{D8474665-DDBC-0145-BDC7-C03B9828E73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smtClean="0"/>
            </a:lvl1pPr>
          </a:lstStyle>
          <a:p>
            <a:fld id="{BA64DE6A-540F-044B-9D0F-A5262606244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0913" y="301625"/>
            <a:ext cx="2265362" cy="6448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45275" cy="6448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smtClean="0"/>
            </a:lvl1pPr>
          </a:lstStyle>
          <a:p>
            <a:fld id="{D25669BD-F936-D040-AFC6-127252CB8C0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smtClean="0"/>
            </a:lvl1pPr>
          </a:lstStyle>
          <a:p>
            <a:fld id="{B555A834-729A-874E-B604-7E5AE9F83B1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smtClean="0"/>
            </a:lvl1pPr>
          </a:lstStyle>
          <a:p>
            <a:fld id="{4C6DF75E-235C-554D-A140-F7D4012EFA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4525" cy="4981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0163" y="1768475"/>
            <a:ext cx="4456112" cy="4981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smtClean="0"/>
            </a:lvl1pPr>
          </a:lstStyle>
          <a:p>
            <a:fld id="{F80C3F12-1192-CC4B-8ED5-B737CCCFA6A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smtClean="0"/>
            </a:lvl1pPr>
          </a:lstStyle>
          <a:p>
            <a:fld id="{DEACF983-A9A8-CD47-B016-4350AFBFB3C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smtClean="0"/>
            </a:lvl1pPr>
          </a:lstStyle>
          <a:p>
            <a:fld id="{74B6BE99-9D83-4A43-ACD7-8876A44E6B6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smtClean="0"/>
            </a:lvl1pPr>
          </a:lstStyle>
          <a:p>
            <a:fld id="{A3503F11-1F6C-DF4C-A279-58707A4DF7D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smtClean="0"/>
            </a:lvl1pPr>
          </a:lstStyle>
          <a:p>
            <a:fld id="{305A0794-9F35-404A-827C-DC026444215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smtClean="0"/>
            </a:lvl1pPr>
          </a:lstStyle>
          <a:p>
            <a:fld id="{A093CF1D-6F50-6745-B532-6DA3534EFF2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5"/>
            <a:ext cx="9063037" cy="1254125"/>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a:t>Feu clic per editar el format del text del títol</a:t>
            </a:r>
          </a:p>
        </p:txBody>
      </p:sp>
      <p:sp>
        <p:nvSpPr>
          <p:cNvPr id="1026" name="Rectangle 2"/>
          <p:cNvSpPr>
            <a:spLocks noGrp="1" noChangeArrowheads="1"/>
          </p:cNvSpPr>
          <p:nvPr>
            <p:ph type="body" idx="1"/>
          </p:nvPr>
        </p:nvSpPr>
        <p:spPr bwMode="auto">
          <a:xfrm>
            <a:off x="503238" y="1768475"/>
            <a:ext cx="9063037" cy="4981575"/>
          </a:xfrm>
          <a:prstGeom prst="rect">
            <a:avLst/>
          </a:prstGeom>
          <a:noFill/>
          <a:ln w="9525">
            <a:noFill/>
            <a:round/>
            <a:headEnd/>
            <a:tailEnd/>
          </a:ln>
          <a:effectLst/>
        </p:spPr>
        <p:txBody>
          <a:bodyPr vert="horz" wrap="square" lIns="0" tIns="28080" rIns="0" bIns="0" numCol="1" anchor="t" anchorCtr="0" compatLnSpc="1">
            <a:prstTxWarp prst="textNoShape">
              <a:avLst/>
            </a:prstTxWarp>
          </a:bodyPr>
          <a:lstStyle/>
          <a:p>
            <a:pPr lvl="0"/>
            <a:r>
              <a:rPr lang="en-GB"/>
              <a:t>Feu clic per editar el format del text de l'esquema</a:t>
            </a:r>
          </a:p>
          <a:p>
            <a:pPr lvl="1"/>
            <a:r>
              <a:rPr lang="en-GB"/>
              <a:t>Segon nivell d'esquema</a:t>
            </a:r>
          </a:p>
          <a:p>
            <a:pPr lvl="2"/>
            <a:r>
              <a:rPr lang="en-GB"/>
              <a:t>Tercer nivell d'esquema</a:t>
            </a:r>
          </a:p>
          <a:p>
            <a:pPr lvl="3"/>
            <a:r>
              <a:rPr lang="en-GB"/>
              <a:t>Quart nivell d'esquema</a:t>
            </a:r>
          </a:p>
          <a:p>
            <a:pPr lvl="4"/>
            <a:r>
              <a:rPr lang="en-GB"/>
              <a:t>Cinquè nivell d'esquema</a:t>
            </a:r>
          </a:p>
          <a:p>
            <a:pPr lvl="4"/>
            <a:r>
              <a:rPr lang="en-GB"/>
              <a:t>Sisè nivell d'esquema</a:t>
            </a:r>
          </a:p>
          <a:p>
            <a:pPr lvl="4"/>
            <a:r>
              <a:rPr lang="en-GB"/>
              <a:t>Setè nivell d'esquema</a:t>
            </a:r>
          </a:p>
        </p:txBody>
      </p:sp>
      <p:sp>
        <p:nvSpPr>
          <p:cNvPr id="1027" name="Rectangle 3"/>
          <p:cNvSpPr>
            <a:spLocks noGrp="1" noChangeArrowheads="1"/>
          </p:cNvSpPr>
          <p:nvPr>
            <p:ph type="dt"/>
          </p:nvPr>
        </p:nvSpPr>
        <p:spPr bwMode="auto">
          <a:xfrm>
            <a:off x="503238" y="6886575"/>
            <a:ext cx="2339975" cy="51276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ea typeface="+mn-ea"/>
                <a:cs typeface="+mn-cs"/>
              </a:defRPr>
            </a:lvl1pPr>
          </a:lstStyle>
          <a:p>
            <a:endParaRPr lang="en-US"/>
          </a:p>
        </p:txBody>
      </p:sp>
      <p:sp>
        <p:nvSpPr>
          <p:cNvPr id="1028" name="Rectangle 4"/>
          <p:cNvSpPr>
            <a:spLocks noGrp="1" noChangeArrowheads="1"/>
          </p:cNvSpPr>
          <p:nvPr>
            <p:ph type="ftr"/>
          </p:nvPr>
        </p:nvSpPr>
        <p:spPr bwMode="auto">
          <a:xfrm>
            <a:off x="3448050" y="6886575"/>
            <a:ext cx="3187700" cy="51276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ea typeface="+mn-ea"/>
                <a:cs typeface="+mn-cs"/>
              </a:defRPr>
            </a:lvl1pPr>
          </a:lstStyle>
          <a:p>
            <a:endParaRPr lang="en-US"/>
          </a:p>
        </p:txBody>
      </p:sp>
      <p:sp>
        <p:nvSpPr>
          <p:cNvPr id="1029" name="Rectangle 5"/>
          <p:cNvSpPr>
            <a:spLocks noGrp="1" noChangeArrowheads="1"/>
          </p:cNvSpPr>
          <p:nvPr>
            <p:ph type="sldNum"/>
          </p:nvPr>
        </p:nvSpPr>
        <p:spPr bwMode="auto">
          <a:xfrm>
            <a:off x="7227888" y="6886575"/>
            <a:ext cx="2339975" cy="51276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ea typeface="+mn-ea"/>
                <a:cs typeface="+mn-cs"/>
              </a:defRPr>
            </a:lvl1pPr>
          </a:lstStyle>
          <a:p>
            <a:fld id="{742CA174-11B9-6A43-A61E-21FE92A15E5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marL="742950" indent="-285750" algn="ctr" defTabSz="457200"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Arial Unicode MS" charset="0"/>
          <a:cs typeface="Arial Unicode MS" charset="0"/>
        </a:defRPr>
      </a:lvl2pPr>
      <a:lvl3pPr marL="1143000" indent="-228600" algn="ctr" defTabSz="457200"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Arial Unicode MS" charset="0"/>
          <a:cs typeface="Arial Unicode MS" charset="0"/>
        </a:defRPr>
      </a:lvl3pPr>
      <a:lvl4pPr marL="1600200" indent="-228600" algn="ctr" defTabSz="457200"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Arial Unicode MS" charset="0"/>
          <a:cs typeface="Arial Unicode MS" charset="0"/>
        </a:defRPr>
      </a:lvl4pPr>
      <a:lvl5pPr marL="2057400" indent="-228600" algn="ctr" defTabSz="457200"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Arial Unicode MS" charset="0"/>
          <a:cs typeface="Arial Unicode M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Arial Unicode MS" charset="0"/>
          <a:cs typeface="Arial Unicode M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Arial Unicode MS" charset="0"/>
          <a:cs typeface="Arial Unicode M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Arial Unicode MS" charset="0"/>
          <a:cs typeface="Arial Unicode M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Arial Unicode MS" charset="0"/>
          <a:cs typeface="Arial Unicode MS" charset="0"/>
        </a:defRPr>
      </a:lvl9pPr>
    </p:titleStyle>
    <p:bodyStyle>
      <a:lvl1pPr marL="342900" indent="-342900" algn="l" defTabSz="457200" rtl="0" fontAlgn="base" hangingPunct="0">
        <a:lnSpc>
          <a:spcPct val="93000"/>
        </a:lnSpc>
        <a:spcBef>
          <a:spcPct val="0"/>
        </a:spcBef>
        <a:spcAft>
          <a:spcPts val="1425"/>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fontAlgn="base" hangingPunct="0">
        <a:lnSpc>
          <a:spcPct val="93000"/>
        </a:lnSpc>
        <a:spcBef>
          <a:spcPct val="0"/>
        </a:spcBef>
        <a:spcAft>
          <a:spcPts val="1138"/>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fontAlgn="base" hangingPunct="0">
        <a:lnSpc>
          <a:spcPct val="93000"/>
        </a:lnSpc>
        <a:spcBef>
          <a:spcPct val="0"/>
        </a:spcBef>
        <a:spcAft>
          <a:spcPts val="85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fontAlgn="base" hangingPunct="0">
        <a:lnSpc>
          <a:spcPct val="93000"/>
        </a:lnSpc>
        <a:spcBef>
          <a:spcPct val="0"/>
        </a:spcBef>
        <a:spcAft>
          <a:spcPts val="575"/>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778000" y="1854200"/>
            <a:ext cx="5472112" cy="554037"/>
          </a:xfrm>
          <a:prstGeom prst="rect">
            <a:avLst/>
          </a:prstGeom>
          <a:noFill/>
          <a:ln w="9525">
            <a:noFill/>
            <a:round/>
            <a:headEnd/>
            <a:tailEnd/>
          </a:ln>
          <a:effectLst/>
        </p:spPr>
        <p:txBody>
          <a:bodyPr lIns="90000" tIns="69840" rIns="90000" bIns="45000">
            <a:prstTxWarp prst="textNoShape">
              <a:avLst/>
            </a:prstTxWarp>
          </a:bodyPr>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dirty="0" smtClean="0">
                <a:solidFill>
                  <a:srgbClr val="000000"/>
                </a:solidFill>
                <a:latin typeface="Calibri" charset="0"/>
                <a:ea typeface="Arial Unicode MS" charset="0"/>
                <a:cs typeface="Arial Unicode MS" charset="0"/>
              </a:rPr>
              <a:t>Unix/Linux for </a:t>
            </a:r>
            <a:r>
              <a:rPr lang="en-US" sz="2800" b="1" dirty="0" smtClean="0">
                <a:solidFill>
                  <a:srgbClr val="000000"/>
                </a:solidFill>
                <a:latin typeface="Calibri" charset="0"/>
                <a:ea typeface="Arial Unicode MS" charset="0"/>
                <a:cs typeface="Arial Unicode MS" charset="0"/>
              </a:rPr>
              <a:t>beginners</a:t>
            </a:r>
            <a:r>
              <a:rPr lang="en-US" sz="2800" b="1" dirty="0" smtClean="0">
                <a:solidFill>
                  <a:srgbClr val="000000"/>
                </a:solidFill>
                <a:latin typeface="Calibri" charset="0"/>
                <a:ea typeface="Arial Unicode MS" charset="0"/>
                <a:cs typeface="Arial Unicode MS" charset="0"/>
              </a:rPr>
              <a:t>:</a:t>
            </a:r>
            <a:endParaRPr lang="en-US" sz="2800" b="1" dirty="0">
              <a:solidFill>
                <a:srgbClr val="000000"/>
              </a:solidFill>
              <a:latin typeface="Calibri" charset="0"/>
              <a:ea typeface="Arial Unicode MS" charset="0"/>
              <a:cs typeface="Arial Unicode MS" charset="0"/>
            </a:endParaRPr>
          </a:p>
        </p:txBody>
      </p:sp>
      <p:sp>
        <p:nvSpPr>
          <p:cNvPr id="3074" name="Text Box 2"/>
          <p:cNvSpPr txBox="1">
            <a:spLocks noChangeArrowheads="1"/>
          </p:cNvSpPr>
          <p:nvPr/>
        </p:nvSpPr>
        <p:spPr bwMode="auto">
          <a:xfrm>
            <a:off x="1763712" y="2484437"/>
            <a:ext cx="5257800" cy="1128712"/>
          </a:xfrm>
          <a:prstGeom prst="rect">
            <a:avLst/>
          </a:prstGeom>
          <a:noFill/>
          <a:ln w="9525">
            <a:noFill/>
            <a:round/>
            <a:headEnd/>
            <a:tailEnd/>
          </a:ln>
          <a:effectLst/>
        </p:spPr>
        <p:txBody>
          <a:bodyPr lIns="90000" tIns="63000" rIns="90000" bIns="45000">
            <a:prstTxWarp prst="textNoShape">
              <a:avLst/>
            </a:prstTxWarp>
          </a:bodyPr>
          <a:lstStyle/>
          <a:p>
            <a:pPr>
              <a:lnSpc>
                <a:spcPct val="9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rgbClr val="000000"/>
                </a:solidFill>
                <a:latin typeface="Courier New" charset="0"/>
                <a:ea typeface="Arial Unicode MS" charset="0"/>
                <a:cs typeface="Arial Unicode MS" charset="0"/>
              </a:rPr>
              <a:t>A brief introduction to UNIX history and</a:t>
            </a:r>
            <a:r>
              <a:rPr lang="en-US" sz="2400" dirty="0" smtClean="0">
                <a:solidFill>
                  <a:srgbClr val="000000"/>
                </a:solidFill>
                <a:latin typeface="Courier New" charset="0"/>
                <a:ea typeface="Arial Unicode MS" charset="0"/>
                <a:cs typeface="Arial Unicode MS" charset="0"/>
              </a:rPr>
              <a:t> the most </a:t>
            </a:r>
            <a:r>
              <a:rPr lang="en-US" sz="2400" dirty="0">
                <a:solidFill>
                  <a:srgbClr val="000000"/>
                </a:solidFill>
                <a:latin typeface="Courier New" charset="0"/>
                <a:ea typeface="Arial Unicode MS" charset="0"/>
                <a:cs typeface="Arial Unicode MS" charset="0"/>
              </a:rPr>
              <a:t>useful commands.</a:t>
            </a:r>
          </a:p>
        </p:txBody>
      </p:sp>
      <p:sp>
        <p:nvSpPr>
          <p:cNvPr id="3075" name="Text Box 3"/>
          <p:cNvSpPr txBox="1">
            <a:spLocks noChangeArrowheads="1"/>
          </p:cNvSpPr>
          <p:nvPr/>
        </p:nvSpPr>
        <p:spPr bwMode="auto">
          <a:xfrm>
            <a:off x="6172200" y="6523037"/>
            <a:ext cx="3429000" cy="685800"/>
          </a:xfrm>
          <a:prstGeom prst="rect">
            <a:avLst/>
          </a:prstGeom>
          <a:noFill/>
          <a:ln w="9525">
            <a:noFill/>
            <a:round/>
            <a:headEnd/>
            <a:tailEnd/>
          </a:ln>
          <a:effectLst/>
        </p:spPr>
        <p:txBody>
          <a:bodyPr lIns="90000" tIns="57240" rIns="90000" bIns="45000">
            <a:prstTxWarp prst="textNoShape">
              <a:avLst/>
            </a:prstTxWarp>
          </a:bodyPr>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i="1" dirty="0" smtClean="0">
                <a:solidFill>
                  <a:srgbClr val="000000"/>
                </a:solidFill>
                <a:ea typeface="Arial Unicode MS" charset="0"/>
                <a:cs typeface="Arial Unicode MS" charset="0"/>
              </a:rPr>
              <a:t>Ernesto Lowy &amp; Toni </a:t>
            </a:r>
            <a:r>
              <a:rPr lang="en-US" sz="1400" b="1" i="1" dirty="0" err="1">
                <a:solidFill>
                  <a:srgbClr val="000000"/>
                </a:solidFill>
                <a:ea typeface="Arial Unicode MS" charset="0"/>
                <a:cs typeface="Arial Unicode MS" charset="0"/>
              </a:rPr>
              <a:t>Hermoso</a:t>
            </a:r>
            <a:r>
              <a:rPr lang="en-US" sz="1400" b="1" i="1" dirty="0">
                <a:solidFill>
                  <a:srgbClr val="000000"/>
                </a:solidFill>
                <a:ea typeface="Arial Unicode MS" charset="0"/>
                <a:cs typeface="Arial Unicode MS" charset="0"/>
              </a:rPr>
              <a:t> </a:t>
            </a:r>
            <a:r>
              <a:rPr lang="en-US" sz="1400" b="1" i="1" dirty="0" err="1">
                <a:solidFill>
                  <a:srgbClr val="000000"/>
                </a:solidFill>
                <a:ea typeface="Arial Unicode MS" charset="0"/>
                <a:cs typeface="Arial Unicode MS" charset="0"/>
              </a:rPr>
              <a:t>Pulido</a:t>
            </a:r>
            <a:endParaRPr lang="en-US" sz="1400" b="1" i="1" dirty="0">
              <a:solidFill>
                <a:srgbClr val="000000"/>
              </a:solidFill>
              <a:ea typeface="Arial Unicode MS" charset="0"/>
              <a:cs typeface="Arial Unicode MS" charset="0"/>
            </a:endParaRPr>
          </a:p>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dirty="0">
                <a:solidFill>
                  <a:srgbClr val="000000"/>
                </a:solidFill>
                <a:ea typeface="Arial Unicode MS" charset="0"/>
                <a:cs typeface="Arial Unicode MS" charset="0"/>
              </a:rPr>
              <a:t>Bioinformatics Core</a:t>
            </a:r>
            <a:r>
              <a:rPr lang="en-US" sz="1400" b="1" dirty="0" smtClean="0">
                <a:solidFill>
                  <a:srgbClr val="000000"/>
                </a:solidFill>
                <a:ea typeface="Arial Unicode MS" charset="0"/>
                <a:cs typeface="Arial Unicode MS" charset="0"/>
              </a:rPr>
              <a:t> facility</a:t>
            </a:r>
            <a:endParaRPr lang="en-US" sz="1400" b="1" dirty="0">
              <a:solidFill>
                <a:srgbClr val="000000"/>
              </a:solidFill>
              <a:ea typeface="Arial Unicode MS" charset="0"/>
              <a:cs typeface="Arial Unicode MS" charset="0"/>
            </a:endParaRPr>
          </a:p>
        </p:txBody>
      </p:sp>
      <p:pic>
        <p:nvPicPr>
          <p:cNvPr id="3076" name="Picture 4"/>
          <p:cNvPicPr>
            <a:picLocks noChangeAspect="1" noChangeArrowheads="1"/>
          </p:cNvPicPr>
          <p:nvPr/>
        </p:nvPicPr>
        <p:blipFill>
          <a:blip r:embed="rId3"/>
          <a:srcRect/>
          <a:stretch>
            <a:fillRect/>
          </a:stretch>
        </p:blipFill>
        <p:spPr bwMode="auto">
          <a:xfrm>
            <a:off x="7772400" y="5532437"/>
            <a:ext cx="1706563" cy="9144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85800" y="914400"/>
            <a:ext cx="8686800" cy="868363"/>
          </a:xfrm>
          <a:prstGeom prst="rect">
            <a:avLst/>
          </a:prstGeom>
          <a:noFill/>
          <a:ln w="9525">
            <a:noFill/>
            <a:round/>
            <a:headEnd/>
            <a:tailEnd/>
          </a:ln>
          <a:effectLst/>
        </p:spPr>
        <p:txBody>
          <a:bodyPr tIns="91440">
            <a:prstTxWarp prst="textNoShape">
              <a:avLst/>
            </a:prstTxWarp>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charset="0"/>
              <a:ea typeface="Arial Unicode MS" charset="0"/>
              <a:cs typeface="Arial Unicode MS" charset="0"/>
            </a:endParaRPr>
          </a:p>
          <a:p>
            <a:pPr hangingPunct="1">
              <a:lnSpc>
                <a:spcPct val="100000"/>
              </a:lnSpc>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charset="0"/>
              <a:ea typeface="Arial Unicode MS" charset="0"/>
              <a:cs typeface="Arial Unicode MS" charset="0"/>
            </a:endParaRPr>
          </a:p>
        </p:txBody>
      </p:sp>
      <p:sp>
        <p:nvSpPr>
          <p:cNvPr id="15363" name="Rectangle 3"/>
          <p:cNvSpPr>
            <a:spLocks noChangeArrowheads="1"/>
          </p:cNvSpPr>
          <p:nvPr/>
        </p:nvSpPr>
        <p:spPr bwMode="auto">
          <a:xfrm>
            <a:off x="925512" y="1143000"/>
            <a:ext cx="8686800" cy="4370428"/>
          </a:xfrm>
          <a:prstGeom prst="rect">
            <a:avLst/>
          </a:prstGeom>
          <a:noFill/>
          <a:ln w="9525">
            <a:noFill/>
            <a:round/>
            <a:headEnd/>
            <a:tailEnd/>
          </a:ln>
          <a:effectLst/>
        </p:spPr>
        <p:txBody>
          <a:bodyPr wrap="square" tIns="91440">
            <a:prstTxWarp prst="textNoShape">
              <a:avLst/>
            </a:prstTxWarp>
            <a:spAutoFit/>
          </a:bodyPr>
          <a:lstStyle/>
          <a:p>
            <a:pPr marL="176213" indent="-176213" hangingPunct="1">
              <a:lnSpc>
                <a:spcPct val="100000"/>
              </a:lnSpc>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chemeClr val="tx1"/>
                </a:solidFill>
                <a:latin typeface="Calibri"/>
                <a:cs typeface="Calibri"/>
              </a:rPr>
              <a:t>Open a terminal (</a:t>
            </a:r>
            <a:r>
              <a:rPr lang="en-US" sz="2400" dirty="0" err="1" smtClean="0">
                <a:solidFill>
                  <a:schemeClr val="tx1"/>
                </a:solidFill>
                <a:latin typeface="Calibri"/>
                <a:cs typeface="Calibri"/>
              </a:rPr>
              <a:t>a.k.a</a:t>
            </a:r>
            <a:r>
              <a:rPr lang="en-US" sz="2400" dirty="0" smtClean="0">
                <a:solidFill>
                  <a:schemeClr val="tx1"/>
                </a:solidFill>
                <a:latin typeface="Calibri"/>
                <a:cs typeface="Calibri"/>
              </a:rPr>
              <a:t> shell) and figure out what type of shell you have</a:t>
            </a:r>
          </a:p>
          <a:p>
            <a:pPr marL="176213" indent="-176213"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chemeClr val="bg2">
                    <a:lumMod val="50000"/>
                  </a:schemeClr>
                </a:solidFill>
                <a:latin typeface="Calibri"/>
                <a:cs typeface="Calibri"/>
              </a:rPr>
              <a:t>Solution:</a:t>
            </a:r>
          </a:p>
          <a:p>
            <a:pPr marL="176213" indent="185738" hangingPunct="1">
              <a:lnSpc>
                <a:spcPct val="100000"/>
              </a:lnSpc>
              <a:spcAft>
                <a:spcPts val="1100"/>
              </a:spcAft>
              <a:buClrTx/>
              <a:buSzPct val="45000"/>
              <a:buFont typeface="Wingdings" charset="2"/>
              <a:buChar char="ü"/>
              <a:tabLst>
                <a:tab pos="1762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charset="0"/>
                <a:ea typeface="Arial Unicode MS" charset="0"/>
                <a:cs typeface="Arial Unicode MS" charset="0"/>
              </a:rPr>
              <a:t>In </a:t>
            </a:r>
            <a:r>
              <a:rPr lang="en-US" dirty="0">
                <a:solidFill>
                  <a:srgbClr val="000000"/>
                </a:solidFill>
                <a:latin typeface="Calibri" charset="0"/>
                <a:ea typeface="Arial Unicode MS" charset="0"/>
                <a:cs typeface="Arial Unicode MS" charset="0"/>
              </a:rPr>
              <a:t>Mac OS X</a:t>
            </a:r>
            <a:r>
              <a:rPr lang="en-US" dirty="0" smtClean="0">
                <a:solidFill>
                  <a:srgbClr val="000000"/>
                </a:solidFill>
                <a:latin typeface="Calibri" charset="0"/>
                <a:ea typeface="Arial Unicode MS" charset="0"/>
                <a:cs typeface="Arial Unicode MS" charset="0"/>
              </a:rPr>
              <a:t>:</a:t>
            </a:r>
            <a:endParaRPr lang="en-US" sz="2400" dirty="0" smtClean="0">
              <a:solidFill>
                <a:srgbClr val="000000"/>
              </a:solidFill>
              <a:latin typeface="Calibri" charset="0"/>
              <a:ea typeface="Arial Unicode MS" charset="0"/>
              <a:cs typeface="Arial Unicode MS" charset="0"/>
            </a:endParaRPr>
          </a:p>
          <a:p>
            <a:pPr marL="361950" indent="176213" hangingPunct="1">
              <a:lnSpc>
                <a:spcPct val="100000"/>
              </a:lnSpc>
              <a:spcAft>
                <a:spcPts val="1100"/>
              </a:spcAft>
              <a:buClrTx/>
              <a:buSzPct val="70000"/>
              <a:buFont typeface="+mj-lt"/>
              <a:buAutoNum type="arabicParenR"/>
              <a:tabLst>
                <a:tab pos="36195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rgbClr val="000000"/>
                </a:solidFill>
                <a:latin typeface="Calibri"/>
                <a:ea typeface="Arial Unicode MS" charset="0"/>
                <a:cs typeface="Calibri"/>
              </a:rPr>
              <a:t>Open Applications </a:t>
            </a:r>
            <a:r>
              <a:rPr lang="en-US" dirty="0" smtClean="0">
                <a:solidFill>
                  <a:srgbClr val="000000"/>
                </a:solidFill>
                <a:latin typeface="Calibri"/>
                <a:ea typeface="Arial Unicode MS" charset="0"/>
                <a:cs typeface="Calibri"/>
              </a:rPr>
              <a:t>&gt;&gt; </a:t>
            </a:r>
            <a:r>
              <a:rPr lang="en-US" dirty="0">
                <a:solidFill>
                  <a:srgbClr val="000000"/>
                </a:solidFill>
                <a:latin typeface="Calibri"/>
                <a:ea typeface="Arial Unicode MS" charset="0"/>
                <a:cs typeface="Calibri"/>
              </a:rPr>
              <a:t>Utilities subfolder &gt;&gt; </a:t>
            </a:r>
            <a:r>
              <a:rPr lang="en-US" dirty="0" smtClean="0">
                <a:solidFill>
                  <a:srgbClr val="000000"/>
                </a:solidFill>
                <a:latin typeface="Calibri"/>
                <a:ea typeface="Arial Unicode MS" charset="0"/>
                <a:cs typeface="Calibri"/>
              </a:rPr>
              <a:t>Terminal</a:t>
            </a:r>
          </a:p>
          <a:p>
            <a:pPr marL="361950" hangingPunct="1">
              <a:lnSpc>
                <a:spcPct val="100000"/>
              </a:lnSpc>
              <a:spcAft>
                <a:spcPts val="11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or</a:t>
            </a:r>
          </a:p>
          <a:p>
            <a:pPr marL="538163" indent="-176213" hangingPunct="1">
              <a:lnSpc>
                <a:spcPct val="100000"/>
              </a:lnSpc>
              <a:buClrTx/>
              <a:buSzPct val="70000"/>
              <a:buFont typeface="+mj-lt"/>
              <a:buAutoNum type="arabicPare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Open Applications &gt;&gt; Terminal</a:t>
            </a:r>
          </a:p>
          <a:p>
            <a:pPr marL="538163" indent="-176213" hangingPunct="1">
              <a:lnSpc>
                <a:spcPct val="100000"/>
              </a:lnSpc>
              <a:spcAft>
                <a:spcPts val="1100"/>
              </a:spcAft>
              <a:buClrTx/>
              <a:buSzPct val="70000"/>
              <a:buFont typeface="+mj-lt"/>
              <a:buAutoNum type="arabicParenR" startA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Type</a:t>
            </a:r>
            <a:r>
              <a:rPr lang="en-US" dirty="0" smtClean="0">
                <a:solidFill>
                  <a:srgbClr val="000000"/>
                </a:solidFill>
                <a:latin typeface="Courier New"/>
                <a:ea typeface="Arial Unicode MS" charset="0"/>
                <a:cs typeface="Courier New"/>
              </a:rPr>
              <a:t> echo $SHELL </a:t>
            </a:r>
            <a:r>
              <a:rPr lang="en-US" dirty="0" smtClean="0">
                <a:solidFill>
                  <a:srgbClr val="000000"/>
                </a:solidFill>
                <a:latin typeface="Calibri"/>
                <a:ea typeface="Arial Unicode MS" charset="0"/>
                <a:cs typeface="Calibri"/>
              </a:rPr>
              <a:t>and hit enter and check what you get (NOTE: </a:t>
            </a:r>
            <a:r>
              <a:rPr lang="en-US" dirty="0" smtClean="0">
                <a:solidFill>
                  <a:srgbClr val="000000"/>
                </a:solidFill>
                <a:latin typeface="Courier New"/>
                <a:ea typeface="Arial Unicode MS" charset="0"/>
                <a:cs typeface="Courier New"/>
              </a:rPr>
              <a:t>echo</a:t>
            </a:r>
            <a:r>
              <a:rPr lang="en-US" dirty="0" smtClean="0">
                <a:solidFill>
                  <a:srgbClr val="000000"/>
                </a:solidFill>
                <a:latin typeface="Calibri"/>
                <a:ea typeface="Arial Unicode MS" charset="0"/>
                <a:cs typeface="Calibri"/>
              </a:rPr>
              <a:t> is a</a:t>
            </a:r>
            <a:r>
              <a:rPr lang="en-US" dirty="0" smtClean="0">
                <a:solidFill>
                  <a:srgbClr val="000000"/>
                </a:solidFill>
                <a:latin typeface="Calibri"/>
                <a:ea typeface="Arial Unicode MS" charset="0"/>
                <a:cs typeface="Calibri"/>
              </a:rPr>
              <a:t> </a:t>
            </a:r>
            <a:r>
              <a:rPr lang="en-US" dirty="0" smtClean="0">
                <a:solidFill>
                  <a:srgbClr val="000000"/>
                </a:solidFill>
                <a:latin typeface="Calibri"/>
                <a:ea typeface="Arial Unicode MS" charset="0"/>
                <a:cs typeface="Calibri"/>
              </a:rPr>
              <a:t>U</a:t>
            </a:r>
            <a:r>
              <a:rPr lang="en-US" dirty="0" smtClean="0">
                <a:solidFill>
                  <a:srgbClr val="000000"/>
                </a:solidFill>
                <a:latin typeface="Calibri"/>
                <a:ea typeface="Arial Unicode MS" charset="0"/>
                <a:cs typeface="Calibri"/>
              </a:rPr>
              <a:t>nix </a:t>
            </a:r>
            <a:r>
              <a:rPr lang="en-US" dirty="0" smtClean="0">
                <a:solidFill>
                  <a:srgbClr val="000000"/>
                </a:solidFill>
                <a:latin typeface="Calibri"/>
                <a:ea typeface="Arial Unicode MS" charset="0"/>
                <a:cs typeface="Calibri"/>
              </a:rPr>
              <a:t>command to print something into the screen)</a:t>
            </a:r>
          </a:p>
          <a:p>
            <a:pPr marL="176213" indent="-176213"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Recommended </a:t>
            </a:r>
            <a:r>
              <a:rPr lang="en-US" sz="2400" dirty="0">
                <a:solidFill>
                  <a:srgbClr val="000000"/>
                </a:solidFill>
                <a:latin typeface="Calibri" charset="0"/>
                <a:ea typeface="Arial Unicode MS" charset="0"/>
                <a:cs typeface="Arial Unicode MS" charset="0"/>
              </a:rPr>
              <a:t>terminal for Mac OS X</a:t>
            </a:r>
            <a:r>
              <a:rPr lang="en-US" sz="2400" dirty="0" smtClean="0">
                <a:solidFill>
                  <a:srgbClr val="000000"/>
                </a:solidFill>
                <a:latin typeface="Calibri" charset="0"/>
                <a:ea typeface="Arial Unicode MS" charset="0"/>
                <a:cs typeface="Arial Unicode MS" charset="0"/>
              </a:rPr>
              <a:t>:</a:t>
            </a:r>
          </a:p>
          <a:p>
            <a:pPr marL="361950" indent="-176213" hangingPunct="1">
              <a:lnSpc>
                <a:spcPct val="100000"/>
              </a:lnSpc>
              <a:spcAft>
                <a:spcPts val="1100"/>
              </a:spcAft>
              <a:buClrTx/>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chemeClr val="accent2"/>
                </a:solidFill>
                <a:latin typeface="Courier New"/>
                <a:ea typeface="Arial Unicode MS" charset="0"/>
                <a:cs typeface="Courier New"/>
              </a:rPr>
              <a:t>http://www.iterm2.com</a:t>
            </a:r>
            <a:endParaRPr lang="en-US" sz="1600" dirty="0">
              <a:solidFill>
                <a:srgbClr val="000000"/>
              </a:solidFill>
              <a:latin typeface="Calibri" charset="0"/>
              <a:ea typeface="Arial Unicode MS" charset="0"/>
              <a:cs typeface="Arial Unicode MS" charset="0"/>
            </a:endParaRPr>
          </a:p>
        </p:txBody>
      </p:sp>
      <p:sp>
        <p:nvSpPr>
          <p:cNvPr id="5" name="Text Box 1"/>
          <p:cNvSpPr txBox="1">
            <a:spLocks noChangeArrowheads="1"/>
          </p:cNvSpPr>
          <p:nvPr/>
        </p:nvSpPr>
        <p:spPr bwMode="auto">
          <a:xfrm>
            <a:off x="2982912" y="157163"/>
            <a:ext cx="3440112" cy="9556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smtClean="0">
                <a:solidFill>
                  <a:srgbClr val="000000"/>
                </a:solidFill>
                <a:latin typeface="Calibri" charset="0"/>
                <a:ea typeface="Arial Unicode MS" charset="0"/>
                <a:cs typeface="Arial Unicode MS" charset="0"/>
              </a:rPr>
              <a:t>Exercise 1</a:t>
            </a:r>
            <a:endParaRPr lang="en-US" sz="4400" dirty="0">
              <a:solidFill>
                <a:srgbClr val="000000"/>
              </a:solidFill>
              <a:latin typeface="Calibri" charset="0"/>
              <a:ea typeface="Arial Unicode MS" charset="0"/>
              <a:cs typeface="Arial Unicode MS"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85800" y="914400"/>
            <a:ext cx="8686800" cy="868363"/>
          </a:xfrm>
          <a:prstGeom prst="rect">
            <a:avLst/>
          </a:prstGeom>
          <a:noFill/>
          <a:ln w="9525">
            <a:noFill/>
            <a:round/>
            <a:headEnd/>
            <a:tailEnd/>
          </a:ln>
          <a:effectLst/>
        </p:spPr>
        <p:txBody>
          <a:bodyPr tIns="91440">
            <a:prstTxWarp prst="textNoShape">
              <a:avLst/>
            </a:prstTxWarp>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charset="0"/>
              <a:ea typeface="Arial Unicode MS" charset="0"/>
              <a:cs typeface="Arial Unicode MS" charset="0"/>
            </a:endParaRPr>
          </a:p>
          <a:p>
            <a:pPr hangingPunct="1">
              <a:lnSpc>
                <a:spcPct val="100000"/>
              </a:lnSpc>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charset="0"/>
              <a:ea typeface="Arial Unicode MS" charset="0"/>
              <a:cs typeface="Arial Unicode MS" charset="0"/>
            </a:endParaRPr>
          </a:p>
        </p:txBody>
      </p:sp>
      <p:sp>
        <p:nvSpPr>
          <p:cNvPr id="15363" name="Rectangle 3"/>
          <p:cNvSpPr>
            <a:spLocks noChangeArrowheads="1"/>
          </p:cNvSpPr>
          <p:nvPr/>
        </p:nvSpPr>
        <p:spPr bwMode="auto">
          <a:xfrm>
            <a:off x="925512" y="1143000"/>
            <a:ext cx="8686800" cy="784830"/>
          </a:xfrm>
          <a:prstGeom prst="rect">
            <a:avLst/>
          </a:prstGeom>
          <a:noFill/>
          <a:ln w="9525">
            <a:noFill/>
            <a:round/>
            <a:headEnd/>
            <a:tailEnd/>
          </a:ln>
          <a:effectLst/>
        </p:spPr>
        <p:txBody>
          <a:bodyPr wrap="square" tIns="91440">
            <a:prstTxWarp prst="textNoShape">
              <a:avLst/>
            </a:prstTxWarp>
            <a:spAutoFit/>
          </a:bodyPr>
          <a:lstStyle/>
          <a:p>
            <a:pPr marL="176213" indent="-176213" hangingPunct="1">
              <a:lnSpc>
                <a:spcPct val="100000"/>
              </a:lnSpc>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chemeClr val="tx1"/>
                </a:solidFill>
                <a:latin typeface="Calibri"/>
                <a:cs typeface="Calibri"/>
              </a:rPr>
              <a:t>Prompts the user to take action</a:t>
            </a:r>
          </a:p>
          <a:p>
            <a:pPr marL="358775" indent="177800" hangingPunct="1">
              <a:lnSpc>
                <a:spcPct val="100000"/>
              </a:lnSpc>
              <a:spcAft>
                <a:spcPts val="1100"/>
              </a:spcAft>
              <a:buClrTx/>
              <a:buSzPct val="45000"/>
              <a:buFont typeface="Wingdings" charset="2"/>
              <a:buChar char="ü"/>
              <a:tabLst>
                <a:tab pos="0" algn="l"/>
                <a:tab pos="3587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chemeClr val="bg2">
                    <a:lumMod val="50000"/>
                  </a:schemeClr>
                </a:solidFill>
                <a:latin typeface="Calibri"/>
                <a:cs typeface="Calibri"/>
              </a:rPr>
              <a:t>Structure:</a:t>
            </a:r>
          </a:p>
        </p:txBody>
      </p:sp>
      <p:sp>
        <p:nvSpPr>
          <p:cNvPr id="5" name="Text Box 1"/>
          <p:cNvSpPr txBox="1">
            <a:spLocks noChangeArrowheads="1"/>
          </p:cNvSpPr>
          <p:nvPr/>
        </p:nvSpPr>
        <p:spPr bwMode="auto">
          <a:xfrm>
            <a:off x="2982912" y="157163"/>
            <a:ext cx="4495800" cy="9556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smtClean="0">
                <a:solidFill>
                  <a:srgbClr val="000000"/>
                </a:solidFill>
                <a:latin typeface="Calibri" charset="0"/>
                <a:ea typeface="Arial Unicode MS" charset="0"/>
                <a:cs typeface="Arial Unicode MS" charset="0"/>
              </a:rPr>
              <a:t>Command prompt</a:t>
            </a:r>
            <a:endParaRPr lang="en-US" sz="4400" dirty="0">
              <a:solidFill>
                <a:srgbClr val="000000"/>
              </a:solidFill>
              <a:latin typeface="Calibri" charset="0"/>
              <a:ea typeface="Arial Unicode MS" charset="0"/>
              <a:cs typeface="Arial Unicode MS" charset="0"/>
            </a:endParaRPr>
          </a:p>
        </p:txBody>
      </p:sp>
      <p:pic>
        <p:nvPicPr>
          <p:cNvPr id="7" name="Picture 6" descr="Screen shot 2013-04-08 at 1.38.32 PM.png"/>
          <p:cNvPicPr>
            <a:picLocks noChangeAspect="1"/>
          </p:cNvPicPr>
          <p:nvPr/>
        </p:nvPicPr>
        <p:blipFill>
          <a:blip r:embed="rId3"/>
          <a:stretch>
            <a:fillRect/>
          </a:stretch>
        </p:blipFill>
        <p:spPr>
          <a:xfrm>
            <a:off x="620712" y="1951037"/>
            <a:ext cx="4117967" cy="3048000"/>
          </a:xfrm>
          <a:prstGeom prst="rect">
            <a:avLst/>
          </a:prstGeom>
        </p:spPr>
      </p:pic>
      <p:sp>
        <p:nvSpPr>
          <p:cNvPr id="8" name="Rectangle 7"/>
          <p:cNvSpPr/>
          <p:nvPr/>
        </p:nvSpPr>
        <p:spPr bwMode="auto">
          <a:xfrm>
            <a:off x="620712" y="2103437"/>
            <a:ext cx="1981200" cy="152400"/>
          </a:xfrm>
          <a:prstGeom prst="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a:ln>
                <a:noFill/>
              </a:ln>
              <a:solidFill>
                <a:schemeClr val="bg1"/>
              </a:solidFill>
              <a:effectLst/>
              <a:latin typeface="Arial" charset="0"/>
            </a:endParaRPr>
          </a:p>
        </p:txBody>
      </p:sp>
      <p:cxnSp>
        <p:nvCxnSpPr>
          <p:cNvPr id="10" name="Straight Arrow Connector 9"/>
          <p:cNvCxnSpPr/>
          <p:nvPr/>
        </p:nvCxnSpPr>
        <p:spPr bwMode="auto">
          <a:xfrm>
            <a:off x="2678112" y="2255837"/>
            <a:ext cx="2057400" cy="457200"/>
          </a:xfrm>
          <a:prstGeom prst="straightConnector1">
            <a:avLst/>
          </a:prstGeom>
          <a:solidFill>
            <a:srgbClr val="00B8FF"/>
          </a:solidFill>
          <a:ln w="9525" cap="flat" cmpd="sng" algn="ctr">
            <a:solidFill>
              <a:srgbClr val="FF0000"/>
            </a:solidFill>
            <a:prstDash val="solid"/>
            <a:round/>
            <a:headEnd type="none" w="med" len="med"/>
            <a:tailEnd type="arrow"/>
          </a:ln>
          <a:effectLst/>
        </p:spPr>
      </p:cxnSp>
      <p:grpSp>
        <p:nvGrpSpPr>
          <p:cNvPr id="26" name="Group 25"/>
          <p:cNvGrpSpPr/>
          <p:nvPr/>
        </p:nvGrpSpPr>
        <p:grpSpPr>
          <a:xfrm>
            <a:off x="4811712" y="2121528"/>
            <a:ext cx="4800600" cy="1307472"/>
            <a:chOff x="4887912" y="1417637"/>
            <a:chExt cx="4800600" cy="1307472"/>
          </a:xfrm>
        </p:grpSpPr>
        <p:grpSp>
          <p:nvGrpSpPr>
            <p:cNvPr id="25" name="Group 24"/>
            <p:cNvGrpSpPr/>
            <p:nvPr/>
          </p:nvGrpSpPr>
          <p:grpSpPr>
            <a:xfrm>
              <a:off x="4887912" y="1417637"/>
              <a:ext cx="4800600" cy="1307472"/>
              <a:chOff x="5116512" y="1874837"/>
              <a:chExt cx="4800600" cy="1307472"/>
            </a:xfrm>
          </p:grpSpPr>
          <p:sp>
            <p:nvSpPr>
              <p:cNvPr id="15" name="TextBox 14"/>
              <p:cNvSpPr txBox="1"/>
              <p:nvPr/>
            </p:nvSpPr>
            <p:spPr>
              <a:xfrm>
                <a:off x="8697912" y="2417972"/>
                <a:ext cx="1174833" cy="353174"/>
              </a:xfrm>
              <a:prstGeom prst="rect">
                <a:avLst/>
              </a:prstGeom>
              <a:noFill/>
            </p:spPr>
            <p:txBody>
              <a:bodyPr wrap="none" rtlCol="0">
                <a:spAutoFit/>
              </a:bodyPr>
              <a:lstStyle/>
              <a:p>
                <a:r>
                  <a:rPr lang="en-US" dirty="0" smtClean="0">
                    <a:solidFill>
                      <a:srgbClr val="FF0000"/>
                    </a:solidFill>
                    <a:latin typeface="Calibri"/>
                    <a:cs typeface="Calibri"/>
                  </a:rPr>
                  <a:t>user name</a:t>
                </a:r>
                <a:endParaRPr lang="en-US" dirty="0">
                  <a:solidFill>
                    <a:srgbClr val="FF0000"/>
                  </a:solidFill>
                  <a:latin typeface="Calibri"/>
                  <a:cs typeface="Calibri"/>
                </a:endParaRPr>
              </a:p>
            </p:txBody>
          </p:sp>
          <p:grpSp>
            <p:nvGrpSpPr>
              <p:cNvPr id="24" name="Group 23"/>
              <p:cNvGrpSpPr/>
              <p:nvPr/>
            </p:nvGrpSpPr>
            <p:grpSpPr>
              <a:xfrm>
                <a:off x="5116512" y="1874837"/>
                <a:ext cx="4800600" cy="1307472"/>
                <a:chOff x="5116512" y="1862765"/>
                <a:chExt cx="4800600" cy="1307472"/>
              </a:xfrm>
            </p:grpSpPr>
            <p:grpSp>
              <p:nvGrpSpPr>
                <p:cNvPr id="23" name="Group 22"/>
                <p:cNvGrpSpPr/>
                <p:nvPr/>
              </p:nvGrpSpPr>
              <p:grpSpPr>
                <a:xfrm>
                  <a:off x="5168392" y="1862765"/>
                  <a:ext cx="4748720" cy="609600"/>
                  <a:chOff x="5168392" y="1862765"/>
                  <a:chExt cx="4748720" cy="609600"/>
                </a:xfrm>
              </p:grpSpPr>
              <p:pic>
                <p:nvPicPr>
                  <p:cNvPr id="12" name="Picture 11" descr="Screen shot 2013-04-08 at 1.46.57 PM.png"/>
                  <p:cNvPicPr>
                    <a:picLocks noChangeAspect="1"/>
                  </p:cNvPicPr>
                  <p:nvPr/>
                </p:nvPicPr>
                <p:blipFill>
                  <a:blip r:embed="rId4"/>
                  <a:stretch>
                    <a:fillRect/>
                  </a:stretch>
                </p:blipFill>
                <p:spPr>
                  <a:xfrm>
                    <a:off x="5168392" y="2179637"/>
                    <a:ext cx="4748720" cy="292728"/>
                  </a:xfrm>
                  <a:prstGeom prst="rect">
                    <a:avLst/>
                  </a:prstGeom>
                </p:spPr>
              </p:pic>
              <p:sp>
                <p:nvSpPr>
                  <p:cNvPr id="11" name="TextBox 10"/>
                  <p:cNvSpPr txBox="1"/>
                  <p:nvPr/>
                </p:nvSpPr>
                <p:spPr>
                  <a:xfrm>
                    <a:off x="6488112" y="1862765"/>
                    <a:ext cx="1905314" cy="353174"/>
                  </a:xfrm>
                  <a:prstGeom prst="rect">
                    <a:avLst/>
                  </a:prstGeom>
                  <a:noFill/>
                </p:spPr>
                <p:txBody>
                  <a:bodyPr wrap="none" rtlCol="0">
                    <a:spAutoFit/>
                  </a:bodyPr>
                  <a:lstStyle/>
                  <a:p>
                    <a:r>
                      <a:rPr lang="en-US" dirty="0" smtClean="0">
                        <a:solidFill>
                          <a:schemeClr val="tx1"/>
                        </a:solidFill>
                        <a:latin typeface="Calibri"/>
                        <a:cs typeface="Calibri"/>
                      </a:rPr>
                      <a:t>Command prompt</a:t>
                    </a:r>
                    <a:endParaRPr lang="en-US" dirty="0">
                      <a:solidFill>
                        <a:schemeClr val="tx1"/>
                      </a:solidFill>
                      <a:latin typeface="Calibri"/>
                      <a:cs typeface="Calibri"/>
                    </a:endParaRPr>
                  </a:p>
                </p:txBody>
              </p:sp>
            </p:grpSp>
            <p:sp>
              <p:nvSpPr>
                <p:cNvPr id="16" name="Left Bracket 15"/>
                <p:cNvSpPr/>
                <p:nvPr/>
              </p:nvSpPr>
              <p:spPr bwMode="auto">
                <a:xfrm rot="16200000">
                  <a:off x="6754814" y="693735"/>
                  <a:ext cx="152399" cy="3429003"/>
                </a:xfrm>
                <a:prstGeom prst="leftBracket">
                  <a:avLst/>
                </a:prstGeom>
                <a:noFill/>
                <a:ln w="31750" cap="flat" cmpd="sng" algn="ctr">
                  <a:solidFill>
                    <a:srgbClr val="FF0000"/>
                  </a:solidFill>
                  <a:prstDash val="solid"/>
                  <a:round/>
                  <a:headEnd type="none" w="med" len="med"/>
                  <a:tailEnd type="none" w="med" len="med"/>
                </a:ln>
                <a:effectLst/>
              </p:spPr>
            </p:sp>
            <p:sp>
              <p:nvSpPr>
                <p:cNvPr id="17" name="TextBox 16"/>
                <p:cNvSpPr txBox="1"/>
                <p:nvPr/>
              </p:nvSpPr>
              <p:spPr>
                <a:xfrm>
                  <a:off x="6107112" y="2408237"/>
                  <a:ext cx="1682484" cy="353174"/>
                </a:xfrm>
                <a:prstGeom prst="rect">
                  <a:avLst/>
                </a:prstGeom>
                <a:noFill/>
              </p:spPr>
              <p:txBody>
                <a:bodyPr wrap="none" rtlCol="0">
                  <a:spAutoFit/>
                </a:bodyPr>
                <a:lstStyle/>
                <a:p>
                  <a:r>
                    <a:rPr lang="en-US" dirty="0" smtClean="0">
                      <a:solidFill>
                        <a:srgbClr val="FF0000"/>
                      </a:solidFill>
                      <a:latin typeface="Calibri"/>
                      <a:cs typeface="Calibri"/>
                    </a:rPr>
                    <a:t>computer name</a:t>
                  </a:r>
                  <a:endParaRPr lang="en-US" dirty="0">
                    <a:solidFill>
                      <a:srgbClr val="FF0000"/>
                    </a:solidFill>
                    <a:latin typeface="Calibri"/>
                    <a:cs typeface="Calibri"/>
                  </a:endParaRPr>
                </a:p>
              </p:txBody>
            </p:sp>
            <p:cxnSp>
              <p:nvCxnSpPr>
                <p:cNvPr id="19" name="Straight Arrow Connector 18"/>
                <p:cNvCxnSpPr/>
                <p:nvPr/>
              </p:nvCxnSpPr>
              <p:spPr bwMode="auto">
                <a:xfrm rot="5400000">
                  <a:off x="8355806" y="2674937"/>
                  <a:ext cx="533400" cy="1588"/>
                </a:xfrm>
                <a:prstGeom prst="straightConnector1">
                  <a:avLst/>
                </a:prstGeom>
                <a:solidFill>
                  <a:srgbClr val="00B8FF"/>
                </a:solidFill>
                <a:ln w="9525" cap="flat" cmpd="sng" algn="ctr">
                  <a:solidFill>
                    <a:srgbClr val="FF0000"/>
                  </a:solidFill>
                  <a:prstDash val="solid"/>
                  <a:round/>
                  <a:headEnd type="none" w="med" len="med"/>
                  <a:tailEnd type="arrow"/>
                </a:ln>
                <a:effectLst/>
              </p:spPr>
            </p:cxnSp>
            <p:sp>
              <p:nvSpPr>
                <p:cNvPr id="21" name="TextBox 20"/>
                <p:cNvSpPr txBox="1"/>
                <p:nvPr/>
              </p:nvSpPr>
              <p:spPr>
                <a:xfrm>
                  <a:off x="7929828" y="2817063"/>
                  <a:ext cx="1762960" cy="353174"/>
                </a:xfrm>
                <a:prstGeom prst="rect">
                  <a:avLst/>
                </a:prstGeom>
                <a:noFill/>
              </p:spPr>
              <p:txBody>
                <a:bodyPr wrap="none" rtlCol="0">
                  <a:spAutoFit/>
                </a:bodyPr>
                <a:lstStyle/>
                <a:p>
                  <a:r>
                    <a:rPr lang="en-US" dirty="0" smtClean="0">
                      <a:solidFill>
                        <a:srgbClr val="FF0000"/>
                      </a:solidFill>
                      <a:latin typeface="Calibri"/>
                      <a:cs typeface="Calibri"/>
                    </a:rPr>
                    <a:t>current dir name</a:t>
                  </a:r>
                  <a:endParaRPr lang="en-US" dirty="0">
                    <a:solidFill>
                      <a:srgbClr val="FF0000"/>
                    </a:solidFill>
                    <a:latin typeface="Calibri"/>
                    <a:cs typeface="Calibri"/>
                  </a:endParaRPr>
                </a:p>
              </p:txBody>
            </p:sp>
          </p:grpSp>
        </p:grpSp>
        <p:sp>
          <p:nvSpPr>
            <p:cNvPr id="13" name="Left Bracket 12"/>
            <p:cNvSpPr/>
            <p:nvPr/>
          </p:nvSpPr>
          <p:spPr bwMode="auto">
            <a:xfrm rot="16200000">
              <a:off x="8926513" y="1457837"/>
              <a:ext cx="188399" cy="950400"/>
            </a:xfrm>
            <a:prstGeom prst="leftBracket">
              <a:avLst/>
            </a:prstGeom>
            <a:noFill/>
            <a:ln w="31750" cap="flat" cmpd="sng" algn="ctr">
              <a:solidFill>
                <a:srgbClr val="FF0000"/>
              </a:solidFill>
              <a:prstDash val="solid"/>
              <a:round/>
              <a:headEnd type="none" w="med" len="med"/>
              <a:tailEnd type="none" w="med" len="med"/>
            </a:ln>
            <a:effectLst/>
          </p:spPr>
          <p:txBody>
            <a:bodyPr/>
            <a:lstStyle/>
            <a:p>
              <a:endParaRPr lang="en-US" dirty="0"/>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2297112" y="157164"/>
            <a:ext cx="5638800" cy="803273"/>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a:solidFill>
                  <a:srgbClr val="000000"/>
                </a:solidFill>
                <a:latin typeface="Calibri" charset="0"/>
                <a:ea typeface="Arial Unicode MS" charset="0"/>
                <a:cs typeface="Arial Unicode MS" charset="0"/>
              </a:rPr>
              <a:t>UNIX Directory tree</a:t>
            </a:r>
          </a:p>
        </p:txBody>
      </p:sp>
      <p:pic>
        <p:nvPicPr>
          <p:cNvPr id="16386" name="Picture 2"/>
          <p:cNvPicPr>
            <a:picLocks noChangeAspect="1" noChangeArrowheads="1"/>
          </p:cNvPicPr>
          <p:nvPr/>
        </p:nvPicPr>
        <p:blipFill>
          <a:blip r:embed="rId3"/>
          <a:srcRect/>
          <a:stretch>
            <a:fillRect/>
          </a:stretch>
        </p:blipFill>
        <p:spPr bwMode="auto">
          <a:xfrm>
            <a:off x="244475" y="1828800"/>
            <a:ext cx="4327525" cy="4438650"/>
          </a:xfrm>
          <a:prstGeom prst="rect">
            <a:avLst/>
          </a:prstGeom>
          <a:noFill/>
          <a:ln w="9525">
            <a:noFill/>
            <a:round/>
            <a:headEnd/>
            <a:tailEnd/>
          </a:ln>
          <a:effectLst/>
        </p:spPr>
      </p:pic>
      <p:sp>
        <p:nvSpPr>
          <p:cNvPr id="16387" name="Text Box 3"/>
          <p:cNvSpPr txBox="1">
            <a:spLocks noChangeArrowheads="1"/>
          </p:cNvSpPr>
          <p:nvPr/>
        </p:nvSpPr>
        <p:spPr bwMode="auto">
          <a:xfrm>
            <a:off x="261938" y="6400800"/>
            <a:ext cx="6530974" cy="346075"/>
          </a:xfrm>
          <a:prstGeom prst="rect">
            <a:avLst/>
          </a:prstGeom>
          <a:noFill/>
          <a:ln w="9525">
            <a:noFill/>
            <a:round/>
            <a:headEnd/>
            <a:tailEnd/>
          </a:ln>
          <a:effectLst/>
        </p:spPr>
        <p:txBody>
          <a:bodyPr lIns="90000" tIns="60840" rIns="90000" bIns="45000">
            <a:prstTxWarp prst="textNoShape">
              <a:avLst/>
            </a:prstTxWarp>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a:solidFill>
                  <a:schemeClr val="accent2"/>
                </a:solidFill>
                <a:latin typeface="Courier New"/>
                <a:ea typeface="Arial Unicode MS" charset="0"/>
                <a:cs typeface="Courier New"/>
              </a:rPr>
              <a:t>http://labor-</a:t>
            </a:r>
            <a:r>
              <a:rPr lang="en-US" sz="1600" dirty="0" err="1">
                <a:solidFill>
                  <a:schemeClr val="accent2"/>
                </a:solidFill>
                <a:latin typeface="Courier New"/>
                <a:ea typeface="Arial Unicode MS" charset="0"/>
                <a:cs typeface="Courier New"/>
              </a:rPr>
              <a:t>liber.org/en/gnu-linux/introduction/all</a:t>
            </a:r>
            <a:endParaRPr lang="en-US" sz="1600" dirty="0">
              <a:solidFill>
                <a:schemeClr val="accent2"/>
              </a:solidFill>
              <a:latin typeface="Courier New"/>
              <a:ea typeface="Arial Unicode MS" charset="0"/>
              <a:cs typeface="Courier New"/>
            </a:endParaRPr>
          </a:p>
        </p:txBody>
      </p:sp>
      <p:pic>
        <p:nvPicPr>
          <p:cNvPr id="16388" name="Picture 4"/>
          <p:cNvPicPr>
            <a:picLocks noChangeAspect="1" noChangeArrowheads="1"/>
          </p:cNvPicPr>
          <p:nvPr/>
        </p:nvPicPr>
        <p:blipFill>
          <a:blip r:embed="rId4"/>
          <a:srcRect/>
          <a:stretch>
            <a:fillRect/>
          </a:stretch>
        </p:blipFill>
        <p:spPr bwMode="auto">
          <a:xfrm>
            <a:off x="4572000" y="2286000"/>
            <a:ext cx="5243513" cy="4113213"/>
          </a:xfrm>
          <a:prstGeom prst="rect">
            <a:avLst/>
          </a:prstGeom>
          <a:noFill/>
          <a:ln w="9525">
            <a:noFill/>
            <a:round/>
            <a:headEnd/>
            <a:tailEnd/>
          </a:ln>
          <a:effectLst/>
        </p:spPr>
      </p:pic>
      <p:sp>
        <p:nvSpPr>
          <p:cNvPr id="16389" name="Text Box 5"/>
          <p:cNvSpPr txBox="1">
            <a:spLocks noChangeArrowheads="1"/>
          </p:cNvSpPr>
          <p:nvPr/>
        </p:nvSpPr>
        <p:spPr bwMode="auto">
          <a:xfrm>
            <a:off x="4583112" y="1711326"/>
            <a:ext cx="5257800" cy="392112"/>
          </a:xfrm>
          <a:prstGeom prst="rect">
            <a:avLst/>
          </a:prstGeom>
          <a:noFill/>
          <a:ln w="9525">
            <a:noFill/>
            <a:round/>
            <a:headEnd/>
            <a:tailEnd/>
          </a:ln>
          <a:effectLst/>
        </p:spPr>
        <p:txBody>
          <a:bodyPr lIns="90000" tIns="60840" rIns="90000" bIns="45000">
            <a:prstTxWarp prst="textNoShape">
              <a:avLst/>
            </a:prstTxWarp>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a:solidFill>
                  <a:schemeClr val="accent2"/>
                </a:solidFill>
                <a:latin typeface="Courier New"/>
                <a:ea typeface="Arial Unicode MS" charset="0"/>
                <a:cs typeface="Courier New"/>
              </a:rPr>
              <a:t>http://</a:t>
            </a:r>
            <a:r>
              <a:rPr lang="en-US" sz="1600" dirty="0" err="1">
                <a:solidFill>
                  <a:schemeClr val="accent2"/>
                </a:solidFill>
                <a:latin typeface="Courier New"/>
                <a:ea typeface="Arial Unicode MS" charset="0"/>
                <a:cs typeface="Courier New"/>
              </a:rPr>
              <a:t>korflab.ucdavis.edu/Unix_and_Perl</a:t>
            </a:r>
            <a:r>
              <a:rPr lang="en-US" sz="1600" dirty="0" smtClean="0">
                <a:solidFill>
                  <a:schemeClr val="accent2"/>
                </a:solidFill>
                <a:latin typeface="Courier New"/>
                <a:ea typeface="Arial Unicode MS" charset="0"/>
                <a:cs typeface="Courier New"/>
              </a:rPr>
              <a:t>/</a:t>
            </a:r>
            <a:endParaRPr lang="en-US" sz="1600" dirty="0">
              <a:solidFill>
                <a:schemeClr val="accent2"/>
              </a:solidFill>
              <a:latin typeface="Courier New"/>
              <a:ea typeface="Arial Unicode MS" charset="0"/>
              <a:cs typeface="Courier New"/>
            </a:endParaRPr>
          </a:p>
        </p:txBody>
      </p:sp>
      <p:sp>
        <p:nvSpPr>
          <p:cNvPr id="16390" name="Text Box 6"/>
          <p:cNvSpPr txBox="1">
            <a:spLocks noChangeArrowheads="1"/>
          </p:cNvSpPr>
          <p:nvPr/>
        </p:nvSpPr>
        <p:spPr bwMode="auto">
          <a:xfrm>
            <a:off x="7326312" y="6629400"/>
            <a:ext cx="1128712" cy="412750"/>
          </a:xfrm>
          <a:prstGeom prst="rect">
            <a:avLst/>
          </a:prstGeom>
          <a:noFill/>
          <a:ln w="9525">
            <a:noFill/>
            <a:round/>
            <a:headEnd/>
            <a:tailEnd/>
          </a:ln>
          <a:effectLst/>
        </p:spPr>
        <p:txBody>
          <a:bodyPr lIns="90000" tIns="60840" rIns="90000" bIns="45000">
            <a:prstTxWarp prst="textNoShape">
              <a:avLst/>
            </a:prstTxWarp>
          </a:bodyPr>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a:solidFill>
                  <a:srgbClr val="000000"/>
                </a:solidFill>
                <a:latin typeface="Calibri" charset="0"/>
                <a:ea typeface="Arial Unicode MS" charset="0"/>
                <a:cs typeface="Arial Unicode MS" charset="0"/>
              </a:rPr>
              <a:t>Mac OS X</a:t>
            </a:r>
          </a:p>
        </p:txBody>
      </p:sp>
      <p:sp>
        <p:nvSpPr>
          <p:cNvPr id="16391" name="Text Box 7"/>
          <p:cNvSpPr txBox="1">
            <a:spLocks noChangeArrowheads="1"/>
          </p:cNvSpPr>
          <p:nvPr/>
        </p:nvSpPr>
        <p:spPr bwMode="auto">
          <a:xfrm>
            <a:off x="1930400" y="1371600"/>
            <a:ext cx="1281112" cy="412750"/>
          </a:xfrm>
          <a:prstGeom prst="rect">
            <a:avLst/>
          </a:prstGeom>
          <a:noFill/>
          <a:ln w="9525">
            <a:noFill/>
            <a:round/>
            <a:headEnd/>
            <a:tailEnd/>
          </a:ln>
          <a:effectLst/>
        </p:spPr>
        <p:txBody>
          <a:bodyPr lIns="90000" tIns="60840" rIns="90000" bIns="45000">
            <a:prstTxWarp prst="textNoShape">
              <a:avLst/>
            </a:prstTxWarp>
          </a:bodyPr>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a:solidFill>
                  <a:srgbClr val="000000"/>
                </a:solidFill>
                <a:latin typeface="Calibri" charset="0"/>
                <a:ea typeface="Arial Unicode MS" charset="0"/>
                <a:cs typeface="Arial Unicode MS" charset="0"/>
              </a:rPr>
              <a:t>GNU/Linux</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685800" y="157163"/>
            <a:ext cx="7772400" cy="1470025"/>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a:solidFill>
                  <a:srgbClr val="000000"/>
                </a:solidFill>
                <a:latin typeface="Calibri" charset="0"/>
                <a:ea typeface="Arial Unicode MS" charset="0"/>
                <a:cs typeface="Arial Unicode MS" charset="0"/>
              </a:rPr>
              <a:t>Simple commands (I)</a:t>
            </a:r>
          </a:p>
        </p:txBody>
      </p:sp>
      <p:sp>
        <p:nvSpPr>
          <p:cNvPr id="17410" name="Rectangle 2"/>
          <p:cNvSpPr>
            <a:spLocks noChangeArrowheads="1"/>
          </p:cNvSpPr>
          <p:nvPr/>
        </p:nvSpPr>
        <p:spPr bwMode="auto">
          <a:xfrm>
            <a:off x="990600" y="1143000"/>
            <a:ext cx="5573712" cy="1528623"/>
          </a:xfrm>
          <a:prstGeom prst="rect">
            <a:avLst/>
          </a:prstGeom>
          <a:noFill/>
          <a:ln w="9525">
            <a:noFill/>
            <a:round/>
            <a:headEnd/>
            <a:tailEnd/>
          </a:ln>
          <a:effectLst/>
        </p:spPr>
        <p:txBody>
          <a:bodyPr wrap="square" tIns="91440">
            <a:prstTxWarp prst="textNoShape">
              <a:avLst/>
            </a:prstTxWarp>
            <a:spAutoFit/>
          </a:bodyPr>
          <a:lstStyle/>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err="1" smtClean="0">
                <a:solidFill>
                  <a:srgbClr val="000000"/>
                </a:solidFill>
                <a:latin typeface="Calibri"/>
                <a:ea typeface="Arial Unicode MS" charset="0"/>
                <a:cs typeface="Calibri"/>
              </a:rPr>
              <a:t>ls</a:t>
            </a:r>
            <a:r>
              <a:rPr lang="en-US" sz="2400" dirty="0" smtClean="0">
                <a:solidFill>
                  <a:srgbClr val="000000"/>
                </a:solidFill>
                <a:latin typeface="Courier New"/>
                <a:ea typeface="Arial Unicode MS" charset="0"/>
                <a:cs typeface="Courier New"/>
              </a:rPr>
              <a:t> </a:t>
            </a:r>
            <a:r>
              <a:rPr lang="en-US" sz="2400" dirty="0" smtClean="0">
                <a:solidFill>
                  <a:srgbClr val="000000"/>
                </a:solidFill>
                <a:latin typeface="Calibri" charset="0"/>
                <a:ea typeface="Arial Unicode MS" charset="0"/>
                <a:cs typeface="Arial Unicode MS" charset="0"/>
              </a:rPr>
              <a:t>(list the contents of a folder)</a:t>
            </a:r>
            <a:endParaRPr lang="en-US" sz="2400" dirty="0" smtClean="0">
              <a:solidFill>
                <a:srgbClr val="000000"/>
              </a:solidFill>
              <a:latin typeface="Calibri" charset="0"/>
              <a:ea typeface="Arial Unicode MS" charset="0"/>
              <a:cs typeface="Arial Unicode MS" charset="0"/>
            </a:endParaRPr>
          </a:p>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a:ea typeface="Arial Unicode MS" charset="0"/>
                <a:cs typeface="Calibri"/>
              </a:rPr>
              <a:t>Enter</a:t>
            </a:r>
            <a:r>
              <a:rPr lang="en-US" sz="2400" dirty="0" smtClean="0">
                <a:solidFill>
                  <a:srgbClr val="000000"/>
                </a:solidFill>
                <a:latin typeface="Courier New"/>
                <a:ea typeface="Arial Unicode MS" charset="0"/>
                <a:cs typeface="Courier New"/>
              </a:rPr>
              <a:t> </a:t>
            </a:r>
            <a:r>
              <a:rPr lang="en-US" sz="2400" dirty="0" err="1" smtClean="0">
                <a:solidFill>
                  <a:srgbClr val="000000"/>
                </a:solidFill>
                <a:latin typeface="Courier New"/>
                <a:ea typeface="Arial Unicode MS" charset="0"/>
                <a:cs typeface="Courier New"/>
              </a:rPr>
              <a:t>ls</a:t>
            </a:r>
            <a:r>
              <a:rPr lang="en-US" sz="2400" dirty="0" smtClean="0">
                <a:solidFill>
                  <a:srgbClr val="000000"/>
                </a:solidFill>
                <a:latin typeface="Calibri" charset="0"/>
                <a:ea typeface="Arial Unicode MS" charset="0"/>
                <a:cs typeface="Arial Unicode MS" charset="0"/>
              </a:rPr>
              <a:t> </a:t>
            </a:r>
            <a:r>
              <a:rPr lang="en-US" sz="2400" dirty="0" smtClean="0">
                <a:solidFill>
                  <a:srgbClr val="000000"/>
                </a:solidFill>
                <a:latin typeface="Calibri" charset="0"/>
                <a:ea typeface="Arial Unicode MS" charset="0"/>
                <a:cs typeface="Arial Unicode MS" charset="0"/>
              </a:rPr>
              <a:t>(what do you see?)</a:t>
            </a:r>
            <a:endParaRPr lang="en-US" sz="2400" dirty="0" smtClean="0">
              <a:solidFill>
                <a:srgbClr val="000000"/>
              </a:solidFill>
              <a:latin typeface="Calibri" charset="0"/>
              <a:ea typeface="Arial Unicode MS" charset="0"/>
              <a:cs typeface="Arial Unicode MS" charset="0"/>
            </a:endParaRPr>
          </a:p>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a:ea typeface="Arial Unicode MS" charset="0"/>
                <a:cs typeface="Calibri"/>
              </a:rPr>
              <a:t>Enter</a:t>
            </a:r>
            <a:r>
              <a:rPr lang="en-US" sz="2400" dirty="0" smtClean="0">
                <a:solidFill>
                  <a:srgbClr val="000000"/>
                </a:solidFill>
                <a:latin typeface="Courier New"/>
                <a:ea typeface="Arial Unicode MS" charset="0"/>
                <a:cs typeface="Courier New"/>
              </a:rPr>
              <a:t> </a:t>
            </a:r>
            <a:r>
              <a:rPr lang="en-US" sz="2400" dirty="0" err="1" smtClean="0">
                <a:solidFill>
                  <a:srgbClr val="000000"/>
                </a:solidFill>
                <a:latin typeface="Courier New"/>
                <a:ea typeface="Arial Unicode MS" charset="0"/>
                <a:cs typeface="Courier New"/>
              </a:rPr>
              <a:t>ls</a:t>
            </a:r>
            <a:r>
              <a:rPr lang="en-US" sz="2400" dirty="0" smtClean="0">
                <a:solidFill>
                  <a:srgbClr val="000000"/>
                </a:solidFill>
                <a:latin typeface="Courier New"/>
                <a:ea typeface="Arial Unicode MS" charset="0"/>
                <a:cs typeface="Courier New"/>
              </a:rPr>
              <a:t> </a:t>
            </a:r>
            <a:r>
              <a:rPr lang="en-US" sz="2400" dirty="0" smtClean="0">
                <a:solidFill>
                  <a:srgbClr val="000000"/>
                </a:solidFill>
                <a:latin typeface="Courier New"/>
                <a:ea typeface="Arial Unicode MS" charset="0"/>
                <a:cs typeface="Courier New"/>
              </a:rPr>
              <a:t>–</a:t>
            </a:r>
            <a:r>
              <a:rPr lang="en-US" sz="2400" dirty="0" err="1" smtClean="0">
                <a:solidFill>
                  <a:srgbClr val="000000"/>
                </a:solidFill>
                <a:latin typeface="Courier New"/>
                <a:ea typeface="Arial Unicode MS" charset="0"/>
                <a:cs typeface="Courier New"/>
              </a:rPr>
              <a:t>l</a:t>
            </a:r>
            <a:r>
              <a:rPr lang="en-US" sz="2400" dirty="0" smtClean="0">
                <a:solidFill>
                  <a:srgbClr val="000000"/>
                </a:solidFill>
                <a:latin typeface="Calibri" charset="0"/>
                <a:ea typeface="Arial Unicode MS" charset="0"/>
                <a:cs typeface="Arial Unicode MS" charset="0"/>
              </a:rPr>
              <a:t> (what do you see?)</a:t>
            </a:r>
          </a:p>
        </p:txBody>
      </p:sp>
      <p:pic>
        <p:nvPicPr>
          <p:cNvPr id="7" name="Picture 6" descr="Screen shot 2013-04-08 at 3.42.50 PM.png"/>
          <p:cNvPicPr>
            <a:picLocks noChangeAspect="1"/>
          </p:cNvPicPr>
          <p:nvPr/>
        </p:nvPicPr>
        <p:blipFill>
          <a:blip r:embed="rId3"/>
          <a:stretch>
            <a:fillRect/>
          </a:stretch>
        </p:blipFill>
        <p:spPr>
          <a:xfrm>
            <a:off x="1077912" y="2713037"/>
            <a:ext cx="6057900" cy="4486177"/>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1447800" y="157163"/>
            <a:ext cx="6716712" cy="8794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a:solidFill>
                  <a:srgbClr val="000000"/>
                </a:solidFill>
                <a:latin typeface="Calibri" charset="0"/>
                <a:ea typeface="Arial Unicode MS" charset="0"/>
                <a:cs typeface="Arial Unicode MS" charset="0"/>
              </a:rPr>
              <a:t>Simple commands (</a:t>
            </a:r>
            <a:r>
              <a:rPr lang="en-US" sz="4400" dirty="0" smtClean="0">
                <a:solidFill>
                  <a:srgbClr val="000000"/>
                </a:solidFill>
                <a:latin typeface="Calibri" charset="0"/>
                <a:ea typeface="Arial Unicode MS" charset="0"/>
                <a:cs typeface="Arial Unicode MS" charset="0"/>
              </a:rPr>
              <a:t>II)</a:t>
            </a:r>
            <a:endParaRPr lang="en-US" sz="4400" dirty="0">
              <a:solidFill>
                <a:srgbClr val="000000"/>
              </a:solidFill>
              <a:latin typeface="Calibri" charset="0"/>
              <a:ea typeface="Arial Unicode MS" charset="0"/>
              <a:cs typeface="Arial Unicode MS" charset="0"/>
            </a:endParaRPr>
          </a:p>
        </p:txBody>
      </p:sp>
      <p:sp>
        <p:nvSpPr>
          <p:cNvPr id="17410" name="Rectangle 2"/>
          <p:cNvSpPr>
            <a:spLocks noChangeArrowheads="1"/>
          </p:cNvSpPr>
          <p:nvPr/>
        </p:nvSpPr>
        <p:spPr bwMode="auto">
          <a:xfrm>
            <a:off x="990600" y="4160837"/>
            <a:ext cx="5573712" cy="507831"/>
          </a:xfrm>
          <a:prstGeom prst="rect">
            <a:avLst/>
          </a:prstGeom>
          <a:noFill/>
          <a:ln w="9525">
            <a:noFill/>
            <a:round/>
            <a:headEnd/>
            <a:tailEnd/>
          </a:ln>
          <a:effectLst/>
        </p:spPr>
        <p:txBody>
          <a:bodyPr wrap="square" tIns="91440">
            <a:prstTxWarp prst="textNoShape">
              <a:avLst/>
            </a:prstTxWarp>
            <a:spAutoFit/>
          </a:bodyPr>
          <a:lstStyle/>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err="1" smtClean="0">
                <a:solidFill>
                  <a:srgbClr val="000000"/>
                </a:solidFill>
                <a:latin typeface="Calibri"/>
                <a:ea typeface="Arial Unicode MS" charset="0"/>
                <a:cs typeface="Calibri"/>
              </a:rPr>
              <a:t>pwd</a:t>
            </a:r>
            <a:r>
              <a:rPr lang="en-US" sz="2400" dirty="0" smtClean="0">
                <a:solidFill>
                  <a:srgbClr val="000000"/>
                </a:solidFill>
                <a:latin typeface="Courier New"/>
                <a:ea typeface="Arial Unicode MS" charset="0"/>
                <a:cs typeface="Courier New"/>
              </a:rPr>
              <a:t> </a:t>
            </a:r>
            <a:r>
              <a:rPr lang="en-US" sz="2400" dirty="0" smtClean="0">
                <a:solidFill>
                  <a:srgbClr val="000000"/>
                </a:solidFill>
                <a:latin typeface="Calibri" charset="0"/>
                <a:ea typeface="Arial Unicode MS" charset="0"/>
                <a:cs typeface="Arial Unicode MS" charset="0"/>
              </a:rPr>
              <a:t>(where am I)</a:t>
            </a:r>
          </a:p>
        </p:txBody>
      </p:sp>
      <p:pic>
        <p:nvPicPr>
          <p:cNvPr id="6" name="Picture 5" descr="Screen shot 2013-04-08 at 4.03.32 PM.png"/>
          <p:cNvPicPr>
            <a:picLocks noChangeAspect="1"/>
          </p:cNvPicPr>
          <p:nvPr/>
        </p:nvPicPr>
        <p:blipFill>
          <a:blip r:embed="rId3"/>
          <a:stretch>
            <a:fillRect/>
          </a:stretch>
        </p:blipFill>
        <p:spPr>
          <a:xfrm>
            <a:off x="1154112" y="4770437"/>
            <a:ext cx="7429500" cy="1295400"/>
          </a:xfrm>
          <a:prstGeom prst="rect">
            <a:avLst/>
          </a:prstGeom>
        </p:spPr>
      </p:pic>
      <p:sp>
        <p:nvSpPr>
          <p:cNvPr id="8" name="Rectangle 2"/>
          <p:cNvSpPr>
            <a:spLocks noChangeArrowheads="1"/>
          </p:cNvSpPr>
          <p:nvPr/>
        </p:nvSpPr>
        <p:spPr bwMode="auto">
          <a:xfrm>
            <a:off x="990600" y="5645874"/>
            <a:ext cx="7783512" cy="877163"/>
          </a:xfrm>
          <a:prstGeom prst="rect">
            <a:avLst/>
          </a:prstGeom>
          <a:noFill/>
          <a:ln w="9525">
            <a:noFill/>
            <a:round/>
            <a:headEnd/>
            <a:tailEnd/>
          </a:ln>
          <a:effectLst/>
        </p:spPr>
        <p:txBody>
          <a:bodyPr wrap="square" tIns="91440">
            <a:prstTxWarp prst="textNoShape">
              <a:avLst/>
            </a:prstTxWarp>
            <a:spAutoFit/>
          </a:bodyPr>
          <a:lstStyle/>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a:ea typeface="Arial Unicode MS" charset="0"/>
                <a:cs typeface="Calibri"/>
              </a:rPr>
              <a:t>When a terminal is opened we are placed into our </a:t>
            </a:r>
            <a:r>
              <a:rPr lang="en-US" sz="2400" dirty="0" smtClean="0">
                <a:solidFill>
                  <a:srgbClr val="000000"/>
                </a:solidFill>
                <a:latin typeface="Courier New"/>
                <a:ea typeface="Arial Unicode MS" charset="0"/>
                <a:cs typeface="Courier New"/>
              </a:rPr>
              <a:t>home</a:t>
            </a:r>
            <a:r>
              <a:rPr lang="en-US" sz="2400" dirty="0" smtClean="0">
                <a:solidFill>
                  <a:srgbClr val="000000"/>
                </a:solidFill>
                <a:latin typeface="Calibri"/>
                <a:ea typeface="Arial Unicode MS" charset="0"/>
                <a:cs typeface="Calibri"/>
              </a:rPr>
              <a:t> folder</a:t>
            </a:r>
            <a:endParaRPr lang="en-US" sz="2400" dirty="0" smtClean="0">
              <a:solidFill>
                <a:srgbClr val="000000"/>
              </a:solidFill>
              <a:latin typeface="Calibri" charset="0"/>
              <a:ea typeface="Arial Unicode MS" charset="0"/>
              <a:cs typeface="Arial Unicode MS" charset="0"/>
            </a:endParaRPr>
          </a:p>
        </p:txBody>
      </p:sp>
      <p:sp>
        <p:nvSpPr>
          <p:cNvPr id="7" name="Rectangle 2"/>
          <p:cNvSpPr>
            <a:spLocks noChangeArrowheads="1"/>
          </p:cNvSpPr>
          <p:nvPr/>
        </p:nvSpPr>
        <p:spPr bwMode="auto">
          <a:xfrm>
            <a:off x="990600" y="1189037"/>
            <a:ext cx="3821112" cy="507831"/>
          </a:xfrm>
          <a:prstGeom prst="rect">
            <a:avLst/>
          </a:prstGeom>
          <a:noFill/>
          <a:ln w="9525">
            <a:noFill/>
            <a:round/>
            <a:headEnd/>
            <a:tailEnd/>
          </a:ln>
          <a:effectLst/>
        </p:spPr>
        <p:txBody>
          <a:bodyPr wrap="square" tIns="91440">
            <a:prstTxWarp prst="textNoShape">
              <a:avLst/>
            </a:prstTxWarp>
            <a:spAutoFit/>
          </a:bodyPr>
          <a:lstStyle/>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err="1" smtClean="0">
                <a:solidFill>
                  <a:srgbClr val="000000"/>
                </a:solidFill>
                <a:latin typeface="Courier New"/>
                <a:ea typeface="Arial Unicode MS" charset="0"/>
                <a:cs typeface="Courier New"/>
              </a:rPr>
              <a:t>ls</a:t>
            </a:r>
            <a:r>
              <a:rPr lang="en-US" sz="2400" dirty="0" smtClean="0">
                <a:solidFill>
                  <a:srgbClr val="000000"/>
                </a:solidFill>
                <a:latin typeface="Courier New"/>
                <a:ea typeface="Arial Unicode MS" charset="0"/>
                <a:cs typeface="Courier New"/>
              </a:rPr>
              <a:t> –</a:t>
            </a:r>
            <a:r>
              <a:rPr lang="en-US" sz="2400" dirty="0" err="1" smtClean="0">
                <a:solidFill>
                  <a:srgbClr val="000000"/>
                </a:solidFill>
                <a:latin typeface="Courier New"/>
                <a:ea typeface="Arial Unicode MS" charset="0"/>
                <a:cs typeface="Courier New"/>
              </a:rPr>
              <a:t>lh</a:t>
            </a:r>
            <a:r>
              <a:rPr lang="en-US" sz="2400" dirty="0" smtClean="0">
                <a:solidFill>
                  <a:srgbClr val="000000"/>
                </a:solidFill>
                <a:latin typeface="Courier New"/>
                <a:ea typeface="Arial Unicode MS" charset="0"/>
                <a:cs typeface="Courier New"/>
              </a:rPr>
              <a:t> </a:t>
            </a:r>
            <a:r>
              <a:rPr lang="en-US" sz="2400" dirty="0" smtClean="0">
                <a:solidFill>
                  <a:srgbClr val="000000"/>
                </a:solidFill>
                <a:latin typeface="Calibri"/>
                <a:ea typeface="Arial Unicode MS" charset="0"/>
                <a:cs typeface="Calibri"/>
              </a:rPr>
              <a:t>(use unit suffixes)</a:t>
            </a:r>
          </a:p>
        </p:txBody>
      </p:sp>
      <p:pic>
        <p:nvPicPr>
          <p:cNvPr id="9" name="Picture 8" descr="Screen shot 2013-04-16 at 6.03.48 PM.png"/>
          <p:cNvPicPr>
            <a:picLocks noChangeAspect="1"/>
          </p:cNvPicPr>
          <p:nvPr/>
        </p:nvPicPr>
        <p:blipFill>
          <a:blip r:embed="rId4"/>
          <a:stretch>
            <a:fillRect/>
          </a:stretch>
        </p:blipFill>
        <p:spPr>
          <a:xfrm>
            <a:off x="1154112" y="1722437"/>
            <a:ext cx="3451350" cy="2550229"/>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1447800" y="157163"/>
            <a:ext cx="6716712" cy="8794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a:solidFill>
                  <a:srgbClr val="000000"/>
                </a:solidFill>
                <a:latin typeface="Calibri" charset="0"/>
                <a:ea typeface="Arial Unicode MS" charset="0"/>
                <a:cs typeface="Arial Unicode MS" charset="0"/>
              </a:rPr>
              <a:t>Simple commands (</a:t>
            </a:r>
            <a:r>
              <a:rPr lang="en-US" sz="4400" dirty="0" smtClean="0">
                <a:solidFill>
                  <a:srgbClr val="000000"/>
                </a:solidFill>
                <a:latin typeface="Calibri" charset="0"/>
                <a:ea typeface="Arial Unicode MS" charset="0"/>
                <a:cs typeface="Arial Unicode MS" charset="0"/>
              </a:rPr>
              <a:t>III)</a:t>
            </a:r>
            <a:endParaRPr lang="en-US" sz="4400" dirty="0">
              <a:solidFill>
                <a:srgbClr val="000000"/>
              </a:solidFill>
              <a:latin typeface="Calibri" charset="0"/>
              <a:ea typeface="Arial Unicode MS" charset="0"/>
              <a:cs typeface="Arial Unicode MS" charset="0"/>
            </a:endParaRPr>
          </a:p>
        </p:txBody>
      </p:sp>
      <p:sp>
        <p:nvSpPr>
          <p:cNvPr id="17410" name="Rectangle 2"/>
          <p:cNvSpPr>
            <a:spLocks noChangeArrowheads="1"/>
          </p:cNvSpPr>
          <p:nvPr/>
        </p:nvSpPr>
        <p:spPr bwMode="auto">
          <a:xfrm>
            <a:off x="990600" y="1142999"/>
            <a:ext cx="7783512" cy="6209393"/>
          </a:xfrm>
          <a:prstGeom prst="rect">
            <a:avLst/>
          </a:prstGeom>
          <a:noFill/>
          <a:ln w="9525">
            <a:noFill/>
            <a:round/>
            <a:headEnd/>
            <a:tailEnd/>
          </a:ln>
          <a:effectLst/>
        </p:spPr>
        <p:txBody>
          <a:bodyPr wrap="square" tIns="91440">
            <a:prstTxWarp prst="textNoShape">
              <a:avLst/>
            </a:prstTxWarp>
            <a:spAutoFit/>
          </a:bodyPr>
          <a:lstStyle/>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err="1" smtClean="0">
                <a:solidFill>
                  <a:srgbClr val="000000"/>
                </a:solidFill>
                <a:latin typeface="Calibri"/>
                <a:ea typeface="Arial Unicode MS" charset="0"/>
                <a:cs typeface="Calibri"/>
              </a:rPr>
              <a:t>cd</a:t>
            </a:r>
            <a:r>
              <a:rPr lang="en-US" sz="2400" dirty="0" smtClean="0">
                <a:solidFill>
                  <a:srgbClr val="000000"/>
                </a:solidFill>
                <a:latin typeface="Courier New"/>
                <a:ea typeface="Arial Unicode MS" charset="0"/>
                <a:cs typeface="Courier New"/>
              </a:rPr>
              <a:t> </a:t>
            </a:r>
            <a:r>
              <a:rPr lang="en-US" sz="2400" dirty="0" smtClean="0">
                <a:solidFill>
                  <a:srgbClr val="000000"/>
                </a:solidFill>
                <a:latin typeface="Calibri"/>
                <a:ea typeface="Arial Unicode MS" charset="0"/>
                <a:cs typeface="Calibri"/>
              </a:rPr>
              <a:t>(Change Directory)</a:t>
            </a:r>
          </a:p>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Move into the </a:t>
            </a:r>
            <a:r>
              <a:rPr lang="en-US" sz="2400" dirty="0" smtClean="0">
                <a:solidFill>
                  <a:srgbClr val="000000"/>
                </a:solidFill>
                <a:latin typeface="Courier New"/>
                <a:ea typeface="Arial Unicode MS" charset="0"/>
                <a:cs typeface="Courier New"/>
              </a:rPr>
              <a:t>Desktop/</a:t>
            </a:r>
            <a:r>
              <a:rPr lang="en-US" sz="2400" dirty="0" smtClean="0">
                <a:solidFill>
                  <a:srgbClr val="000000"/>
                </a:solidFill>
                <a:latin typeface="Calibri" charset="0"/>
                <a:ea typeface="Arial Unicode MS" charset="0"/>
                <a:cs typeface="Arial Unicode MS" charset="0"/>
              </a:rPr>
              <a:t> folder</a:t>
            </a:r>
          </a:p>
          <a:p>
            <a:pPr marL="630238" indent="-271463" hangingPunct="1">
              <a:lnSpc>
                <a:spcPct val="100000"/>
              </a:lnSpc>
              <a:spcAft>
                <a:spcPts val="0"/>
              </a:spcAft>
              <a:buClrTx/>
              <a:buSzPct val="70000"/>
              <a:buFont typeface="+mj-lt"/>
              <a:buAutoNum type="arabicParenR"/>
              <a:tabLst>
                <a:tab pos="0" algn="l"/>
                <a:tab pos="630238"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charset="0"/>
                <a:ea typeface="Arial Unicode MS" charset="0"/>
                <a:cs typeface="Arial Unicode MS" charset="0"/>
              </a:rPr>
              <a:t>Change into the Desktop folder (try the </a:t>
            </a:r>
            <a:r>
              <a:rPr lang="en-US" dirty="0" err="1" smtClean="0">
                <a:solidFill>
                  <a:srgbClr val="000000"/>
                </a:solidFill>
                <a:latin typeface="Calibri" charset="0"/>
                <a:ea typeface="Arial Unicode MS" charset="0"/>
                <a:cs typeface="Arial Unicode MS" charset="0"/>
              </a:rPr>
              <a:t>autocompletion</a:t>
            </a:r>
            <a:r>
              <a:rPr lang="en-US" dirty="0" smtClean="0">
                <a:solidFill>
                  <a:srgbClr val="000000"/>
                </a:solidFill>
                <a:latin typeface="Calibri" charset="0"/>
                <a:ea typeface="Arial Unicode MS" charset="0"/>
                <a:cs typeface="Arial Unicode MS" charset="0"/>
              </a:rPr>
              <a:t> resource)</a:t>
            </a:r>
          </a:p>
          <a:p>
            <a:pPr marL="630238" hangingPunct="1">
              <a:lnSpc>
                <a:spcPct val="100000"/>
              </a:lnSpc>
              <a:spcAft>
                <a:spcPts val="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cd</a:t>
            </a:r>
            <a:r>
              <a:rPr lang="en-US" dirty="0" smtClean="0">
                <a:solidFill>
                  <a:srgbClr val="000000"/>
                </a:solidFill>
                <a:latin typeface="Courier New"/>
                <a:ea typeface="Arial Unicode MS" charset="0"/>
                <a:cs typeface="Courier New"/>
              </a:rPr>
              <a:t> /Users/ernesto/Desktop</a:t>
            </a:r>
          </a:p>
          <a:p>
            <a:pPr marL="630238" indent="-271463" hangingPunct="1">
              <a:lnSpc>
                <a:spcPct val="100000"/>
              </a:lnSpc>
              <a:spcAft>
                <a:spcPts val="0"/>
              </a:spcAft>
              <a:buClrTx/>
              <a:buSzPct val="70000"/>
              <a:buFont typeface="+mj-lt"/>
              <a:buAutoNum type="arabicParenR" startA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charset="0"/>
                <a:ea typeface="Arial Unicode MS" charset="0"/>
                <a:cs typeface="Arial Unicode MS" charset="0"/>
              </a:rPr>
              <a:t>Check that you are there</a:t>
            </a:r>
          </a:p>
          <a:p>
            <a:pPr marL="630238" hangingPunct="1">
              <a:lnSpc>
                <a:spcPct val="100000"/>
              </a:lnSpc>
              <a:spcAft>
                <a:spcPts val="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pwd</a:t>
            </a:r>
            <a:endParaRPr lang="en-US" dirty="0" smtClean="0">
              <a:solidFill>
                <a:srgbClr val="000000"/>
              </a:solidFill>
              <a:latin typeface="Courier New"/>
              <a:ea typeface="Arial Unicode MS" charset="0"/>
              <a:cs typeface="Courier New"/>
            </a:endParaRPr>
          </a:p>
          <a:p>
            <a:pPr marL="630238" indent="-271463" hangingPunct="1">
              <a:lnSpc>
                <a:spcPct val="100000"/>
              </a:lnSpc>
              <a:spcAft>
                <a:spcPts val="0"/>
              </a:spcAft>
              <a:buClrTx/>
              <a:buSzPct val="70000"/>
              <a:buFont typeface="+mj-lt"/>
              <a:buAutoNum type="arabicParenR" startAt="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charset="0"/>
                <a:ea typeface="Arial Unicode MS" charset="0"/>
                <a:cs typeface="Arial Unicode MS" charset="0"/>
              </a:rPr>
              <a:t>See what are the contents of the Desktop folder</a:t>
            </a:r>
          </a:p>
          <a:p>
            <a:pPr marL="895350" indent="-265113" hangingPunct="1">
              <a:lnSpc>
                <a:spcPct val="100000"/>
              </a:lnSpc>
              <a:spcAft>
                <a:spcPts val="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ls</a:t>
            </a:r>
            <a:endParaRPr lang="en-US" dirty="0" smtClean="0">
              <a:solidFill>
                <a:srgbClr val="000000"/>
              </a:solidFill>
              <a:latin typeface="Courier New"/>
              <a:ea typeface="Arial Unicode MS" charset="0"/>
              <a:cs typeface="Courier New"/>
            </a:endParaRPr>
          </a:p>
          <a:p>
            <a:pPr marL="625475" indent="-263525" hangingPunct="1">
              <a:lnSpc>
                <a:spcPct val="100000"/>
              </a:lnSpc>
              <a:spcAft>
                <a:spcPts val="0"/>
              </a:spcAft>
              <a:buClrTx/>
              <a:buSzPct val="70000"/>
              <a:buFont typeface="+mj-lt"/>
              <a:buAutoNum type="arabicParenR" startAt="4"/>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The . (dot) is the symbol used to represent the current working directory</a:t>
            </a:r>
          </a:p>
          <a:p>
            <a:pPr marL="625475" hangingPunct="1">
              <a:lnSpc>
                <a:spcPct val="100000"/>
              </a:lnSpc>
              <a:spcAft>
                <a:spcPts val="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ls</a:t>
            </a:r>
            <a:r>
              <a:rPr lang="en-US" dirty="0" smtClean="0">
                <a:solidFill>
                  <a:srgbClr val="000000"/>
                </a:solidFill>
                <a:latin typeface="Courier New"/>
                <a:ea typeface="Arial Unicode MS" charset="0"/>
                <a:cs typeface="Courier New"/>
              </a:rPr>
              <a:t> .</a:t>
            </a:r>
          </a:p>
          <a:p>
            <a:pPr marL="179388" indent="-179388" hangingPunct="1">
              <a:lnSpc>
                <a:spcPct val="100000"/>
              </a:lnSpc>
              <a:spcAft>
                <a:spcPts val="5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Go ‘upwards’ one level so we reach the home folder</a:t>
            </a:r>
          </a:p>
          <a:p>
            <a:pPr marL="630238" hangingPunct="1">
              <a:lnSpc>
                <a:spcPct val="100000"/>
              </a:lnSpc>
              <a:spcAft>
                <a:spcPts val="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cd</a:t>
            </a:r>
            <a:r>
              <a:rPr lang="en-US" dirty="0" smtClean="0">
                <a:solidFill>
                  <a:srgbClr val="000000"/>
                </a:solidFill>
                <a:latin typeface="Courier New"/>
                <a:ea typeface="Arial Unicode MS" charset="0"/>
                <a:cs typeface="Courier New"/>
              </a:rPr>
              <a:t> /Users/ernesto/</a:t>
            </a:r>
          </a:p>
          <a:p>
            <a:pPr marL="179388" indent="-179388" hangingPunct="1">
              <a:lnSpc>
                <a:spcPct val="100000"/>
              </a:lnSpc>
              <a:spcAft>
                <a:spcPts val="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or</a:t>
            </a:r>
          </a:p>
          <a:p>
            <a:pPr marL="630238" hangingPunct="1">
              <a:lnSpc>
                <a:spcPct val="100000"/>
              </a:lnSpc>
              <a:spcAft>
                <a:spcPts val="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cd</a:t>
            </a:r>
            <a:r>
              <a:rPr lang="en-US" dirty="0" smtClean="0">
                <a:solidFill>
                  <a:srgbClr val="000000"/>
                </a:solidFill>
                <a:latin typeface="Courier New"/>
                <a:ea typeface="Arial Unicode MS" charset="0"/>
                <a:cs typeface="Courier New"/>
              </a:rPr>
              <a:t> ../</a:t>
            </a:r>
          </a:p>
          <a:p>
            <a:pPr marL="631825" indent="-273050" hangingPunct="1">
              <a:lnSpc>
                <a:spcPct val="100000"/>
              </a:lnSpc>
              <a:spcAft>
                <a:spcPts val="0"/>
              </a:spcAft>
              <a:buClrTx/>
              <a:buSzPct val="70000"/>
              <a:buFont typeface="+mj-lt"/>
              <a:buAutoNum type="arabicPare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charset="0"/>
                <a:ea typeface="Arial Unicode MS" charset="0"/>
                <a:cs typeface="Arial Unicode MS" charset="0"/>
              </a:rPr>
              <a:t>Check that you are there</a:t>
            </a:r>
          </a:p>
          <a:p>
            <a:pPr marL="630238" hangingPunct="1">
              <a:lnSpc>
                <a:spcPct val="100000"/>
              </a:lnSpc>
              <a:spcAft>
                <a:spcPts val="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pwd</a:t>
            </a:r>
            <a:endParaRPr lang="en-US" dirty="0" smtClean="0">
              <a:solidFill>
                <a:srgbClr val="000000"/>
              </a:solidFill>
              <a:latin typeface="Courier New"/>
              <a:ea typeface="Arial Unicode MS" charset="0"/>
              <a:cs typeface="Courier New"/>
            </a:endParaRPr>
          </a:p>
          <a:p>
            <a:pPr marL="179388" indent="-179388" hangingPunct="1">
              <a:lnSpc>
                <a:spcPct val="100000"/>
              </a:lnSpc>
              <a:spcAft>
                <a:spcPts val="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a:ea typeface="Arial Unicode MS" charset="0"/>
                <a:cs typeface="Calibri"/>
              </a:rPr>
              <a:t>Move around your file system and then</a:t>
            </a:r>
          </a:p>
          <a:p>
            <a:pPr marL="630238" indent="-271463" hangingPunct="1">
              <a:lnSpc>
                <a:spcPct val="100000"/>
              </a:lnSpc>
              <a:spcAft>
                <a:spcPts val="0"/>
              </a:spcAft>
              <a:buClrTx/>
              <a:buSzPct val="70000"/>
              <a:buFont typeface="+mj-lt"/>
              <a:buAutoNum type="arabicParenR"/>
              <a:tabLst>
                <a:tab pos="0" algn="l"/>
                <a:tab pos="630238"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Come back home</a:t>
            </a:r>
          </a:p>
          <a:p>
            <a:pPr marL="630238" hangingPunct="1">
              <a:lnSpc>
                <a:spcPct val="100000"/>
              </a:lnSpc>
              <a:spcAft>
                <a:spcPts val="0"/>
              </a:spcAft>
              <a:buClrTx/>
              <a:buSzPct val="70000"/>
              <a:tabLst>
                <a:tab pos="0" algn="l"/>
                <a:tab pos="630238"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cd</a:t>
            </a:r>
            <a:endParaRPr lang="en-US" dirty="0" smtClean="0">
              <a:solidFill>
                <a:srgbClr val="000000"/>
              </a:solidFill>
              <a:latin typeface="Courier New"/>
              <a:ea typeface="Arial Unicode MS" charset="0"/>
              <a:cs typeface="Courier New"/>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1447800" y="157163"/>
            <a:ext cx="6716712" cy="8794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a:solidFill>
                  <a:srgbClr val="000000"/>
                </a:solidFill>
                <a:latin typeface="Calibri" charset="0"/>
                <a:ea typeface="Arial Unicode MS" charset="0"/>
                <a:cs typeface="Arial Unicode MS" charset="0"/>
              </a:rPr>
              <a:t>Simple commands (</a:t>
            </a:r>
            <a:r>
              <a:rPr lang="en-US" sz="4400" dirty="0" smtClean="0">
                <a:solidFill>
                  <a:srgbClr val="000000"/>
                </a:solidFill>
                <a:latin typeface="Calibri" charset="0"/>
                <a:ea typeface="Arial Unicode MS" charset="0"/>
                <a:cs typeface="Arial Unicode MS" charset="0"/>
              </a:rPr>
              <a:t>IV)</a:t>
            </a:r>
            <a:endParaRPr lang="en-US" sz="4400" dirty="0">
              <a:solidFill>
                <a:srgbClr val="000000"/>
              </a:solidFill>
              <a:latin typeface="Calibri" charset="0"/>
              <a:ea typeface="Arial Unicode MS" charset="0"/>
              <a:cs typeface="Arial Unicode MS" charset="0"/>
            </a:endParaRPr>
          </a:p>
        </p:txBody>
      </p:sp>
      <p:sp>
        <p:nvSpPr>
          <p:cNvPr id="17410" name="Rectangle 2"/>
          <p:cNvSpPr>
            <a:spLocks noChangeArrowheads="1"/>
          </p:cNvSpPr>
          <p:nvPr/>
        </p:nvSpPr>
        <p:spPr bwMode="auto">
          <a:xfrm>
            <a:off x="990600" y="1142999"/>
            <a:ext cx="7783512" cy="6119624"/>
          </a:xfrm>
          <a:prstGeom prst="rect">
            <a:avLst/>
          </a:prstGeom>
          <a:noFill/>
          <a:ln w="9525">
            <a:noFill/>
            <a:round/>
            <a:headEnd/>
            <a:tailEnd/>
          </a:ln>
          <a:effectLst/>
        </p:spPr>
        <p:txBody>
          <a:bodyPr wrap="square" tIns="91440">
            <a:prstTxWarp prst="textNoShape">
              <a:avLst/>
            </a:prstTxWarp>
            <a:spAutoFit/>
          </a:bodyPr>
          <a:lstStyle/>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a:ea typeface="Arial Unicode MS" charset="0"/>
                <a:cs typeface="Calibri"/>
              </a:rPr>
              <a:t>List the files one level up in the file hierarchy</a:t>
            </a:r>
          </a:p>
          <a:p>
            <a:pPr marL="358775" hangingPunct="1">
              <a:lnSpc>
                <a:spcPct val="100000"/>
              </a:lnSpc>
              <a:spcAft>
                <a:spcPts val="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cd</a:t>
            </a:r>
            <a:endParaRPr lang="en-US" dirty="0" smtClean="0">
              <a:solidFill>
                <a:srgbClr val="000000"/>
              </a:solidFill>
              <a:latin typeface="Courier New"/>
              <a:ea typeface="Arial Unicode MS" charset="0"/>
              <a:cs typeface="Courier New"/>
            </a:endParaRPr>
          </a:p>
          <a:p>
            <a:pPr marL="358775" hangingPunct="1">
              <a:lnSpc>
                <a:spcPct val="100000"/>
              </a:lnSpc>
              <a:spcAft>
                <a:spcPts val="110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ls</a:t>
            </a:r>
            <a:r>
              <a:rPr lang="en-US" dirty="0" smtClean="0">
                <a:solidFill>
                  <a:srgbClr val="000000"/>
                </a:solidFill>
                <a:latin typeface="Courier New"/>
                <a:ea typeface="Arial Unicode MS" charset="0"/>
                <a:cs typeface="Courier New"/>
              </a:rPr>
              <a:t> ../</a:t>
            </a:r>
          </a:p>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err="1" smtClean="0">
                <a:solidFill>
                  <a:srgbClr val="000000"/>
                </a:solidFill>
                <a:latin typeface="Calibri"/>
                <a:ea typeface="Arial Unicode MS" charset="0"/>
                <a:cs typeface="Calibri"/>
              </a:rPr>
              <a:t>mkdir</a:t>
            </a:r>
            <a:r>
              <a:rPr lang="en-US" sz="2400" dirty="0" smtClean="0">
                <a:solidFill>
                  <a:srgbClr val="000000"/>
                </a:solidFill>
                <a:latin typeface="Calibri"/>
                <a:ea typeface="Arial Unicode MS" charset="0"/>
                <a:cs typeface="Calibri"/>
              </a:rPr>
              <a:t> (create a directory)</a:t>
            </a:r>
          </a:p>
          <a:p>
            <a:pPr marL="630238" indent="-271463" hangingPunct="1">
              <a:lnSpc>
                <a:spcPct val="100000"/>
              </a:lnSpc>
              <a:spcAft>
                <a:spcPts val="0"/>
              </a:spcAft>
              <a:buClrTx/>
              <a:buSzPct val="70000"/>
              <a:buFont typeface="+mj-lt"/>
              <a:buAutoNum type="arabicParenR"/>
              <a:tabLst>
                <a:tab pos="0" algn="l"/>
                <a:tab pos="6254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Go home</a:t>
            </a:r>
          </a:p>
          <a:p>
            <a:pPr marL="630238" hangingPunct="1">
              <a:lnSpc>
                <a:spcPct val="100000"/>
              </a:lnSpc>
              <a:spcAft>
                <a:spcPts val="0"/>
              </a:spcAft>
              <a:buClrTx/>
              <a:buSzPct val="70000"/>
              <a:tabLst>
                <a:tab pos="0" algn="l"/>
                <a:tab pos="80962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cd</a:t>
            </a:r>
            <a:endParaRPr lang="en-US" dirty="0" smtClean="0">
              <a:solidFill>
                <a:srgbClr val="000000"/>
              </a:solidFill>
              <a:latin typeface="Courier New"/>
              <a:ea typeface="Arial Unicode MS" charset="0"/>
              <a:cs typeface="Courier New"/>
            </a:endParaRPr>
          </a:p>
          <a:p>
            <a:pPr marL="630238" indent="-271463" hangingPunct="1">
              <a:lnSpc>
                <a:spcPct val="100000"/>
              </a:lnSpc>
              <a:spcAft>
                <a:spcPts val="0"/>
              </a:spcAft>
              <a:buClrTx/>
              <a:buSzPct val="70000"/>
              <a:buFont typeface="+mj-lt"/>
              <a:buAutoNum type="arabicParenR" startAt="2"/>
              <a:tabLst>
                <a:tab pos="0" algn="l"/>
                <a:tab pos="80962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Create a directory named ‘Course’ (Case matters!)</a:t>
            </a:r>
          </a:p>
          <a:p>
            <a:pPr marL="630238" hangingPunct="1">
              <a:lnSpc>
                <a:spcPct val="100000"/>
              </a:lnSpc>
              <a:spcAft>
                <a:spcPts val="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mkdir</a:t>
            </a:r>
            <a:r>
              <a:rPr lang="en-US" dirty="0" smtClean="0">
                <a:solidFill>
                  <a:srgbClr val="000000"/>
                </a:solidFill>
                <a:latin typeface="Courier New"/>
                <a:ea typeface="Arial Unicode MS" charset="0"/>
                <a:cs typeface="Courier New"/>
              </a:rPr>
              <a:t> Course</a:t>
            </a:r>
          </a:p>
          <a:p>
            <a:pPr marL="630238" hangingPunct="1">
              <a:lnSpc>
                <a:spcPct val="100000"/>
              </a:lnSpc>
              <a:spcAft>
                <a:spcPts val="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cd</a:t>
            </a:r>
            <a:r>
              <a:rPr lang="en-US" dirty="0" smtClean="0">
                <a:solidFill>
                  <a:srgbClr val="000000"/>
                </a:solidFill>
                <a:latin typeface="Courier New"/>
                <a:ea typeface="Arial Unicode MS" charset="0"/>
                <a:cs typeface="Courier New"/>
              </a:rPr>
              <a:t> Course</a:t>
            </a:r>
          </a:p>
          <a:p>
            <a:pPr marL="630238" hangingPunct="1">
              <a:lnSpc>
                <a:spcPct val="100000"/>
              </a:lnSpc>
              <a:spcAft>
                <a:spcPts val="0"/>
              </a:spcAft>
              <a:buClrTx/>
              <a:buSzPct val="70000"/>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pwd</a:t>
            </a:r>
            <a:endParaRPr lang="en-US" dirty="0" smtClean="0">
              <a:solidFill>
                <a:srgbClr val="000000"/>
              </a:solidFill>
              <a:latin typeface="Courier New"/>
              <a:ea typeface="Arial Unicode MS" charset="0"/>
              <a:cs typeface="Courier New"/>
            </a:endParaRPr>
          </a:p>
          <a:p>
            <a:pPr marL="630238" indent="-271463" hangingPunct="1">
              <a:lnSpc>
                <a:spcPct val="100000"/>
              </a:lnSpc>
              <a:spcAft>
                <a:spcPts val="0"/>
              </a:spcAft>
              <a:buClrTx/>
              <a:buSzPct val="70000"/>
              <a:buFont typeface="+mj-lt"/>
              <a:buAutoNum type="arabicParenR" startAt="3"/>
              <a:tabLst>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Create a subdirectory named ‘</a:t>
            </a:r>
            <a:r>
              <a:rPr lang="en-US" dirty="0" err="1" smtClean="0">
                <a:solidFill>
                  <a:srgbClr val="000000"/>
                </a:solidFill>
                <a:latin typeface="Calibri"/>
                <a:ea typeface="Arial Unicode MS" charset="0"/>
                <a:cs typeface="Calibri"/>
              </a:rPr>
              <a:t>subCourse</a:t>
            </a:r>
            <a:r>
              <a:rPr lang="en-US" dirty="0" smtClean="0">
                <a:solidFill>
                  <a:srgbClr val="000000"/>
                </a:solidFill>
                <a:latin typeface="Calibri"/>
                <a:ea typeface="Arial Unicode MS" charset="0"/>
                <a:cs typeface="Calibri"/>
              </a:rPr>
              <a:t>’</a:t>
            </a:r>
          </a:p>
          <a:p>
            <a:pPr marL="630238" hangingPunct="1">
              <a:lnSpc>
                <a:spcPct val="100000"/>
              </a:lnSpc>
              <a:spcAft>
                <a:spcPts val="0"/>
              </a:spcAft>
              <a:buClrTx/>
              <a:buSzPct val="70000"/>
              <a:tabLst>
                <a:tab pos="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mkdir</a:t>
            </a: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subCourse</a:t>
            </a:r>
            <a:endParaRPr lang="en-US" dirty="0" smtClean="0">
              <a:solidFill>
                <a:srgbClr val="000000"/>
              </a:solidFill>
              <a:latin typeface="Courier New"/>
              <a:ea typeface="Arial Unicode MS" charset="0"/>
              <a:cs typeface="Courier New"/>
            </a:endParaRPr>
          </a:p>
          <a:p>
            <a:pPr marL="630238" hangingPunct="1">
              <a:lnSpc>
                <a:spcPct val="100000"/>
              </a:lnSpc>
              <a:spcAft>
                <a:spcPts val="1200"/>
              </a:spcAft>
              <a:buClrTx/>
              <a:buSzPct val="70000"/>
              <a:tabLst>
                <a:tab pos="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cd</a:t>
            </a: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subCourse</a:t>
            </a:r>
            <a:endParaRPr lang="en-US" dirty="0" smtClean="0">
              <a:solidFill>
                <a:srgbClr val="000000"/>
              </a:solidFill>
              <a:latin typeface="Courier New"/>
              <a:ea typeface="Arial Unicode MS" charset="0"/>
              <a:cs typeface="Courier New"/>
            </a:endParaRPr>
          </a:p>
          <a:p>
            <a:pPr marL="179388" indent="-179388" hangingPunct="1">
              <a:lnSpc>
                <a:spcPct val="100000"/>
              </a:lnSpc>
              <a:spcAft>
                <a:spcPts val="1100"/>
              </a:spcAft>
              <a:buClrTx/>
              <a:buSzPct val="70000"/>
              <a:buFont typeface="Wingdings" charset="2"/>
              <a:buChar char="§"/>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err="1" smtClean="0">
                <a:solidFill>
                  <a:srgbClr val="000000"/>
                </a:solidFill>
                <a:latin typeface="Calibri"/>
                <a:ea typeface="Arial Unicode MS" charset="0"/>
                <a:cs typeface="Calibri"/>
              </a:rPr>
              <a:t>rmdir</a:t>
            </a:r>
            <a:r>
              <a:rPr lang="en-US" sz="2400" dirty="0" smtClean="0">
                <a:solidFill>
                  <a:srgbClr val="000000"/>
                </a:solidFill>
                <a:latin typeface="Calibri"/>
                <a:ea typeface="Arial Unicode MS" charset="0"/>
                <a:cs typeface="Calibri"/>
              </a:rPr>
              <a:t> (delete one directory)</a:t>
            </a:r>
          </a:p>
          <a:p>
            <a:pPr marL="358775" hangingPunct="1">
              <a:lnSpc>
                <a:spcPct val="100000"/>
              </a:lnSpc>
              <a:spcAft>
                <a:spcPts val="0"/>
              </a:spcAft>
              <a:buClrTx/>
              <a:buSzPct val="70000"/>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alibri"/>
              </a:rPr>
              <a:t>$ </a:t>
            </a:r>
            <a:r>
              <a:rPr lang="en-US" dirty="0" err="1" smtClean="0">
                <a:solidFill>
                  <a:srgbClr val="000000"/>
                </a:solidFill>
                <a:latin typeface="Courier New"/>
                <a:ea typeface="Arial Unicode MS" charset="0"/>
                <a:cs typeface="Calibri"/>
              </a:rPr>
              <a:t>rmdir</a:t>
            </a:r>
            <a:r>
              <a:rPr lang="en-US" dirty="0" smtClean="0">
                <a:solidFill>
                  <a:srgbClr val="000000"/>
                </a:solidFill>
                <a:latin typeface="Courier New"/>
                <a:ea typeface="Arial Unicode MS" charset="0"/>
                <a:cs typeface="Calibri"/>
              </a:rPr>
              <a:t> </a:t>
            </a:r>
            <a:r>
              <a:rPr lang="en-US" dirty="0" err="1" smtClean="0">
                <a:solidFill>
                  <a:srgbClr val="000000"/>
                </a:solidFill>
                <a:latin typeface="Courier New"/>
                <a:ea typeface="Arial Unicode MS" charset="0"/>
                <a:cs typeface="Calibri"/>
              </a:rPr>
              <a:t>subCourse</a:t>
            </a:r>
            <a:endParaRPr lang="en-US" dirty="0" smtClean="0">
              <a:solidFill>
                <a:srgbClr val="000000"/>
              </a:solidFill>
              <a:latin typeface="Courier New"/>
              <a:ea typeface="Arial Unicode MS" charset="0"/>
              <a:cs typeface="Calibri"/>
            </a:endParaRPr>
          </a:p>
          <a:p>
            <a:pPr marL="358775" hangingPunct="1">
              <a:lnSpc>
                <a:spcPct val="100000"/>
              </a:lnSpc>
              <a:spcAft>
                <a:spcPts val="0"/>
              </a:spcAft>
              <a:buClrTx/>
              <a:buSzPct val="70000"/>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alibri"/>
              </a:rPr>
              <a:t>$ </a:t>
            </a:r>
            <a:r>
              <a:rPr lang="en-US" dirty="0" err="1" smtClean="0">
                <a:solidFill>
                  <a:srgbClr val="000000"/>
                </a:solidFill>
                <a:latin typeface="Courier New"/>
                <a:ea typeface="Arial Unicode MS" charset="0"/>
                <a:cs typeface="Calibri"/>
              </a:rPr>
              <a:t>ls</a:t>
            </a:r>
            <a:r>
              <a:rPr lang="en-US" dirty="0" smtClean="0">
                <a:solidFill>
                  <a:srgbClr val="000000"/>
                </a:solidFill>
                <a:latin typeface="Courier New"/>
                <a:ea typeface="Arial Unicode MS" charset="0"/>
                <a:cs typeface="Calibri"/>
              </a:rPr>
              <a:t> </a:t>
            </a:r>
          </a:p>
          <a:p>
            <a:pPr marL="630238" hangingPunct="1">
              <a:lnSpc>
                <a:spcPct val="100000"/>
              </a:lnSpc>
              <a:spcAft>
                <a:spcPts val="0"/>
              </a:spcAft>
              <a:buClrTx/>
              <a:buSzPct val="70000"/>
              <a:tabLst>
                <a:tab pos="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solidFill>
                <a:srgbClr val="000000"/>
              </a:solidFill>
              <a:latin typeface="Courier New"/>
              <a:ea typeface="Arial Unicode MS" charset="0"/>
              <a:cs typeface="Courier New"/>
            </a:endParaRPr>
          </a:p>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solidFill>
                <a:srgbClr val="000000"/>
              </a:solidFill>
              <a:latin typeface="Courier New"/>
              <a:ea typeface="Arial Unicode MS" charset="0"/>
              <a:cs typeface="Courier New"/>
            </a:endParaRPr>
          </a:p>
        </p:txBody>
      </p:sp>
      <p:pic>
        <p:nvPicPr>
          <p:cNvPr id="4" name="Picture 3"/>
          <p:cNvPicPr>
            <a:picLocks noChangeAspect="1"/>
          </p:cNvPicPr>
          <p:nvPr/>
        </p:nvPicPr>
        <p:blipFill>
          <a:blip r:embed="rId3"/>
          <a:stretch>
            <a:fillRect/>
          </a:stretch>
        </p:blipFill>
        <p:spPr>
          <a:xfrm>
            <a:off x="4887912" y="5532437"/>
            <a:ext cx="545910" cy="7044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1447800" y="157163"/>
            <a:ext cx="6716712" cy="8794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a:solidFill>
                  <a:srgbClr val="000000"/>
                </a:solidFill>
                <a:latin typeface="Calibri" charset="0"/>
                <a:ea typeface="Arial Unicode MS" charset="0"/>
                <a:cs typeface="Arial Unicode MS" charset="0"/>
              </a:rPr>
              <a:t>Simple commands </a:t>
            </a:r>
            <a:r>
              <a:rPr lang="en-US" sz="4400" dirty="0" smtClean="0">
                <a:solidFill>
                  <a:srgbClr val="000000"/>
                </a:solidFill>
                <a:latin typeface="Calibri" charset="0"/>
                <a:ea typeface="Arial Unicode MS" charset="0"/>
                <a:cs typeface="Arial Unicode MS" charset="0"/>
              </a:rPr>
              <a:t>(V)</a:t>
            </a:r>
            <a:endParaRPr lang="en-US" sz="4400" dirty="0">
              <a:solidFill>
                <a:srgbClr val="000000"/>
              </a:solidFill>
              <a:latin typeface="Calibri" charset="0"/>
              <a:ea typeface="Arial Unicode MS" charset="0"/>
              <a:cs typeface="Arial Unicode MS" charset="0"/>
            </a:endParaRPr>
          </a:p>
        </p:txBody>
      </p:sp>
      <p:sp>
        <p:nvSpPr>
          <p:cNvPr id="17410" name="Rectangle 2"/>
          <p:cNvSpPr>
            <a:spLocks noChangeArrowheads="1"/>
          </p:cNvSpPr>
          <p:nvPr/>
        </p:nvSpPr>
        <p:spPr bwMode="auto">
          <a:xfrm>
            <a:off x="990600" y="1142999"/>
            <a:ext cx="7783512" cy="5096267"/>
          </a:xfrm>
          <a:prstGeom prst="rect">
            <a:avLst/>
          </a:prstGeom>
          <a:noFill/>
          <a:ln w="9525">
            <a:noFill/>
            <a:round/>
            <a:headEnd/>
            <a:tailEnd/>
          </a:ln>
          <a:effectLst/>
        </p:spPr>
        <p:txBody>
          <a:bodyPr wrap="square" tIns="91440">
            <a:prstTxWarp prst="textNoShape">
              <a:avLst/>
            </a:prstTxWarp>
            <a:spAutoFit/>
          </a:bodyPr>
          <a:lstStyle/>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a:ea typeface="Arial Unicode MS" charset="0"/>
                <a:cs typeface="Calibri"/>
              </a:rPr>
              <a:t>touch (create an empty file)</a:t>
            </a:r>
          </a:p>
          <a:p>
            <a:pPr marL="358775" hangingPunct="1">
              <a:lnSpc>
                <a:spcPct val="100000"/>
              </a:lnSpc>
              <a:spcAft>
                <a:spcPts val="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cd</a:t>
            </a:r>
            <a:r>
              <a:rPr lang="en-US" dirty="0" smtClean="0">
                <a:solidFill>
                  <a:srgbClr val="000000"/>
                </a:solidFill>
                <a:latin typeface="Courier New"/>
                <a:ea typeface="Arial Unicode MS" charset="0"/>
                <a:cs typeface="Courier New"/>
              </a:rPr>
              <a:t> </a:t>
            </a:r>
          </a:p>
          <a:p>
            <a:pPr marL="358775" hangingPunct="1">
              <a:lnSpc>
                <a:spcPct val="100000"/>
              </a:lnSpc>
              <a:spcAft>
                <a:spcPts val="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touch example1.txt</a:t>
            </a:r>
          </a:p>
          <a:p>
            <a:pPr marL="358775" hangingPunct="1">
              <a:lnSpc>
                <a:spcPct val="100000"/>
              </a:lnSpc>
              <a:spcAft>
                <a:spcPts val="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touch example2.txt</a:t>
            </a:r>
          </a:p>
          <a:p>
            <a:pPr marL="358775" hangingPunct="1">
              <a:lnSpc>
                <a:spcPct val="100000"/>
              </a:lnSpc>
              <a:spcAft>
                <a:spcPts val="110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ls</a:t>
            </a:r>
            <a:endParaRPr lang="en-US" dirty="0" smtClean="0">
              <a:solidFill>
                <a:srgbClr val="000000"/>
              </a:solidFill>
              <a:latin typeface="Courier New"/>
              <a:ea typeface="Arial Unicode MS" charset="0"/>
              <a:cs typeface="Courier New"/>
            </a:endParaRPr>
          </a:p>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err="1" smtClean="0">
                <a:solidFill>
                  <a:srgbClr val="000000"/>
                </a:solidFill>
                <a:latin typeface="Calibri"/>
                <a:ea typeface="Arial Unicode MS" charset="0"/>
                <a:cs typeface="Calibri"/>
              </a:rPr>
              <a:t>mv</a:t>
            </a:r>
            <a:r>
              <a:rPr lang="en-US" sz="2400" dirty="0" smtClean="0">
                <a:solidFill>
                  <a:srgbClr val="000000"/>
                </a:solidFill>
                <a:latin typeface="Calibri"/>
                <a:ea typeface="Arial Unicode MS" charset="0"/>
                <a:cs typeface="Calibri"/>
              </a:rPr>
              <a:t> (move one file from one point to another)</a:t>
            </a:r>
          </a:p>
          <a:p>
            <a:pPr marL="630238" indent="-271463" hangingPunct="1">
              <a:lnSpc>
                <a:spcPct val="100000"/>
              </a:lnSpc>
              <a:spcAft>
                <a:spcPts val="0"/>
              </a:spcAft>
              <a:buClrTx/>
              <a:buSzPct val="70000"/>
              <a:tabLst>
                <a:tab pos="0" algn="l"/>
                <a:tab pos="630238"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mv</a:t>
            </a:r>
            <a:r>
              <a:rPr lang="en-US" dirty="0" smtClean="0">
                <a:solidFill>
                  <a:srgbClr val="000000"/>
                </a:solidFill>
                <a:latin typeface="Courier New"/>
                <a:ea typeface="Arial Unicode MS" charset="0"/>
                <a:cs typeface="Courier New"/>
              </a:rPr>
              <a:t> example1.txt Course/</a:t>
            </a:r>
          </a:p>
          <a:p>
            <a:pPr marL="358775" hangingPunct="1">
              <a:lnSpc>
                <a:spcPct val="100000"/>
              </a:lnSpc>
              <a:spcAft>
                <a:spcPts val="110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mv</a:t>
            </a:r>
            <a:r>
              <a:rPr lang="en-US" dirty="0" smtClean="0">
                <a:solidFill>
                  <a:srgbClr val="000000"/>
                </a:solidFill>
                <a:latin typeface="Courier New"/>
                <a:ea typeface="Arial Unicode MS" charset="0"/>
                <a:cs typeface="Courier New"/>
              </a:rPr>
              <a:t> example2.txt Course/</a:t>
            </a:r>
          </a:p>
          <a:p>
            <a:pPr marL="179388" indent="-179388" hangingPunct="1">
              <a:lnSpc>
                <a:spcPct val="100000"/>
              </a:lnSpc>
              <a:spcAft>
                <a:spcPts val="1100"/>
              </a:spcAft>
              <a:buClrTx/>
              <a:buSzPct val="70000"/>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err="1" smtClean="0">
                <a:solidFill>
                  <a:srgbClr val="000000"/>
                </a:solidFill>
                <a:latin typeface="Calibri"/>
                <a:ea typeface="Arial Unicode MS" charset="0"/>
                <a:cs typeface="Calibri"/>
              </a:rPr>
              <a:t>mv</a:t>
            </a:r>
            <a:r>
              <a:rPr lang="en-US" sz="2400" dirty="0" smtClean="0">
                <a:solidFill>
                  <a:srgbClr val="000000"/>
                </a:solidFill>
                <a:latin typeface="Calibri"/>
                <a:ea typeface="Arial Unicode MS" charset="0"/>
                <a:cs typeface="Calibri"/>
              </a:rPr>
              <a:t> (rename a file)</a:t>
            </a:r>
          </a:p>
          <a:p>
            <a:pPr marL="358775" hangingPunct="1">
              <a:lnSpc>
                <a:spcPct val="100000"/>
              </a:lnSpc>
              <a:spcAft>
                <a:spcPts val="0"/>
              </a:spcAft>
              <a:buClrTx/>
              <a:buSzPct val="700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cd</a:t>
            </a:r>
            <a:r>
              <a:rPr lang="en-US" dirty="0" smtClean="0">
                <a:solidFill>
                  <a:srgbClr val="000000"/>
                </a:solidFill>
                <a:latin typeface="Courier New"/>
                <a:ea typeface="Arial Unicode MS" charset="0"/>
                <a:cs typeface="Courier New"/>
              </a:rPr>
              <a:t> Course</a:t>
            </a:r>
          </a:p>
          <a:p>
            <a:pPr marL="358775" hangingPunct="1">
              <a:lnSpc>
                <a:spcPct val="100000"/>
              </a:lnSpc>
              <a:spcAft>
                <a:spcPts val="1100"/>
              </a:spcAft>
              <a:buClrTx/>
              <a:buSzPct val="700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mv</a:t>
            </a:r>
            <a:r>
              <a:rPr lang="en-US" dirty="0" smtClean="0">
                <a:solidFill>
                  <a:srgbClr val="000000"/>
                </a:solidFill>
                <a:latin typeface="Courier New"/>
                <a:ea typeface="Arial Unicode MS" charset="0"/>
                <a:cs typeface="Courier New"/>
              </a:rPr>
              <a:t> example1.txt example3.txt</a:t>
            </a:r>
          </a:p>
          <a:p>
            <a:pPr marL="179388" indent="-179388" hangingPunct="1">
              <a:lnSpc>
                <a:spcPct val="100000"/>
              </a:lnSpc>
              <a:spcAft>
                <a:spcPts val="1100"/>
              </a:spcAft>
              <a:buClrTx/>
              <a:buSzPct val="70000"/>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err="1" smtClean="0">
                <a:solidFill>
                  <a:srgbClr val="000000"/>
                </a:solidFill>
                <a:latin typeface="Calibri"/>
                <a:ea typeface="Arial Unicode MS" charset="0"/>
                <a:cs typeface="Calibri"/>
              </a:rPr>
              <a:t>rm</a:t>
            </a:r>
            <a:r>
              <a:rPr lang="en-US" sz="2400" dirty="0" smtClean="0">
                <a:solidFill>
                  <a:srgbClr val="000000"/>
                </a:solidFill>
                <a:latin typeface="Calibri"/>
                <a:ea typeface="Arial Unicode MS" charset="0"/>
                <a:cs typeface="Calibri"/>
              </a:rPr>
              <a:t> (delete a file</a:t>
            </a:r>
            <a:r>
              <a:rPr lang="en-US" sz="2400" dirty="0" smtClean="0">
                <a:solidFill>
                  <a:srgbClr val="000000"/>
                </a:solidFill>
                <a:latin typeface="Calibri"/>
                <a:ea typeface="Arial Unicode MS" charset="0"/>
                <a:cs typeface="Calibri"/>
              </a:rPr>
              <a:t>) </a:t>
            </a:r>
            <a:r>
              <a:rPr lang="en-US" sz="2400" dirty="0" smtClean="0">
                <a:solidFill>
                  <a:srgbClr val="000000"/>
                </a:solidFill>
                <a:latin typeface="Calibri"/>
                <a:ea typeface="Arial Unicode MS" charset="0"/>
                <a:cs typeface="Calibri"/>
              </a:rPr>
              <a:t>Most dangerous command!!!</a:t>
            </a:r>
          </a:p>
          <a:p>
            <a:pPr marL="630238" indent="-271463" hangingPunct="1">
              <a:lnSpc>
                <a:spcPct val="100000"/>
              </a:lnSpc>
              <a:spcAft>
                <a:spcPts val="0"/>
              </a:spcAft>
              <a:buClrTx/>
              <a:buSzPct val="700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rm</a:t>
            </a:r>
            <a:r>
              <a:rPr lang="en-US" dirty="0" smtClean="0">
                <a:solidFill>
                  <a:srgbClr val="000000"/>
                </a:solidFill>
                <a:latin typeface="Courier New"/>
                <a:ea typeface="Arial Unicode MS" charset="0"/>
                <a:cs typeface="Courier New"/>
              </a:rPr>
              <a:t> example3.txt</a:t>
            </a:r>
          </a:p>
        </p:txBody>
      </p:sp>
      <p:pic>
        <p:nvPicPr>
          <p:cNvPr id="5" name="Picture 4"/>
          <p:cNvPicPr>
            <a:picLocks noChangeAspect="1"/>
          </p:cNvPicPr>
          <p:nvPr/>
        </p:nvPicPr>
        <p:blipFill>
          <a:blip r:embed="rId3"/>
          <a:stretch>
            <a:fillRect/>
          </a:stretch>
        </p:blipFill>
        <p:spPr>
          <a:xfrm>
            <a:off x="7097712" y="5303837"/>
            <a:ext cx="545910" cy="7044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1447800" y="157163"/>
            <a:ext cx="6716712" cy="8794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a:solidFill>
                  <a:srgbClr val="000000"/>
                </a:solidFill>
                <a:latin typeface="Calibri" charset="0"/>
                <a:ea typeface="Arial Unicode MS" charset="0"/>
                <a:cs typeface="Arial Unicode MS" charset="0"/>
              </a:rPr>
              <a:t>Simple commands </a:t>
            </a:r>
            <a:r>
              <a:rPr lang="en-US" sz="4400" dirty="0" smtClean="0">
                <a:solidFill>
                  <a:srgbClr val="000000"/>
                </a:solidFill>
                <a:latin typeface="Calibri" charset="0"/>
                <a:ea typeface="Arial Unicode MS" charset="0"/>
                <a:cs typeface="Arial Unicode MS" charset="0"/>
              </a:rPr>
              <a:t>(VI)</a:t>
            </a:r>
            <a:endParaRPr lang="en-US" sz="4400" dirty="0">
              <a:solidFill>
                <a:srgbClr val="000000"/>
              </a:solidFill>
              <a:latin typeface="Calibri" charset="0"/>
              <a:ea typeface="Arial Unicode MS" charset="0"/>
              <a:cs typeface="Arial Unicode MS" charset="0"/>
            </a:endParaRPr>
          </a:p>
        </p:txBody>
      </p:sp>
      <p:sp>
        <p:nvSpPr>
          <p:cNvPr id="17410" name="Rectangle 2"/>
          <p:cNvSpPr>
            <a:spLocks noChangeArrowheads="1"/>
          </p:cNvSpPr>
          <p:nvPr/>
        </p:nvSpPr>
        <p:spPr bwMode="auto">
          <a:xfrm>
            <a:off x="990600" y="1142999"/>
            <a:ext cx="7783512" cy="5132175"/>
          </a:xfrm>
          <a:prstGeom prst="rect">
            <a:avLst/>
          </a:prstGeom>
          <a:noFill/>
          <a:ln w="9525">
            <a:noFill/>
            <a:round/>
            <a:headEnd/>
            <a:tailEnd/>
          </a:ln>
          <a:effectLst/>
        </p:spPr>
        <p:txBody>
          <a:bodyPr wrap="square" tIns="91440">
            <a:prstTxWarp prst="textNoShape">
              <a:avLst/>
            </a:prstTxWarp>
            <a:spAutoFit/>
          </a:bodyPr>
          <a:lstStyle/>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a:ea typeface="Arial Unicode MS" charset="0"/>
                <a:cs typeface="Calibri"/>
              </a:rPr>
              <a:t>cp (copy files)</a:t>
            </a:r>
          </a:p>
          <a:p>
            <a:pPr marL="625475" indent="-263525" hangingPunct="1">
              <a:lnSpc>
                <a:spcPct val="100000"/>
              </a:lnSpc>
              <a:spcAft>
                <a:spcPts val="1100"/>
              </a:spcAft>
              <a:buClrTx/>
              <a:buSzPct val="70000"/>
              <a:buFont typeface="+mj-lt"/>
              <a:buAutoNum type="arabicParenR"/>
              <a:tabLst>
                <a:tab pos="0" algn="l"/>
                <a:tab pos="5381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Copy example1.txt one level up into the file hierarchy</a:t>
            </a:r>
          </a:p>
          <a:p>
            <a:pPr marL="625475" hangingPunct="1">
              <a:lnSpc>
                <a:spcPct val="100000"/>
              </a:lnSpc>
              <a:spcAft>
                <a:spcPts val="110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cp example1.txt ../</a:t>
            </a:r>
          </a:p>
          <a:p>
            <a:pPr marL="625475" indent="-263525" hangingPunct="1">
              <a:lnSpc>
                <a:spcPct val="100000"/>
              </a:lnSpc>
              <a:spcAft>
                <a:spcPts val="1100"/>
              </a:spcAft>
              <a:buClrTx/>
              <a:buSzPct val="70000"/>
              <a:buFont typeface="+mj-lt"/>
              <a:buAutoNum type="arabicParenR" startAt="2"/>
              <a:tabLst>
                <a:tab pos="0" algn="l"/>
                <a:tab pos="6254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Create an identical copy of example1.txt named example2.txt</a:t>
            </a:r>
          </a:p>
          <a:p>
            <a:pPr marL="625475" hangingPunct="1">
              <a:lnSpc>
                <a:spcPct val="100000"/>
              </a:lnSpc>
              <a:spcAft>
                <a:spcPts val="110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cp example1.txt example2.txt</a:t>
            </a:r>
          </a:p>
          <a:p>
            <a:pPr indent="176213"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a:ea typeface="Arial Unicode MS" charset="0"/>
                <a:cs typeface="Calibri"/>
              </a:rPr>
              <a:t>man (getting help)</a:t>
            </a:r>
          </a:p>
          <a:p>
            <a:pPr marL="361950" hangingPunct="1">
              <a:lnSpc>
                <a:spcPct val="100000"/>
              </a:lnSpc>
              <a:spcAft>
                <a:spcPts val="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man </a:t>
            </a:r>
            <a:r>
              <a:rPr lang="en-US" dirty="0" err="1" smtClean="0">
                <a:solidFill>
                  <a:srgbClr val="000000"/>
                </a:solidFill>
                <a:latin typeface="Courier New"/>
                <a:ea typeface="Arial Unicode MS" charset="0"/>
                <a:cs typeface="Courier New"/>
              </a:rPr>
              <a:t>ls</a:t>
            </a:r>
            <a:endParaRPr lang="en-US" dirty="0" smtClean="0">
              <a:solidFill>
                <a:srgbClr val="000000"/>
              </a:solidFill>
              <a:latin typeface="Courier New"/>
              <a:ea typeface="Arial Unicode MS" charset="0"/>
              <a:cs typeface="Courier New"/>
            </a:endParaRPr>
          </a:p>
          <a:p>
            <a:pPr marL="361950" hangingPunct="1">
              <a:lnSpc>
                <a:spcPct val="100000"/>
              </a:lnSpc>
              <a:spcAft>
                <a:spcPts val="110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man cp</a:t>
            </a:r>
          </a:p>
          <a:p>
            <a:pPr marL="625475" indent="-263525" hangingPunct="1">
              <a:lnSpc>
                <a:spcPct val="100000"/>
              </a:lnSpc>
              <a:spcAft>
                <a:spcPts val="1100"/>
              </a:spcAft>
              <a:buClrTx/>
              <a:buSzPct val="70000"/>
              <a:buFont typeface="+mj-lt"/>
              <a:buAutoNum type="arabicPare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Once within </a:t>
            </a:r>
            <a:r>
              <a:rPr lang="en-US" dirty="0" smtClean="0">
                <a:solidFill>
                  <a:srgbClr val="000000"/>
                </a:solidFill>
                <a:latin typeface="Courier New"/>
                <a:ea typeface="Arial Unicode MS" charset="0"/>
                <a:cs typeface="Courier New"/>
              </a:rPr>
              <a:t>man</a:t>
            </a:r>
            <a:r>
              <a:rPr lang="en-US" dirty="0" smtClean="0">
                <a:solidFill>
                  <a:srgbClr val="000000"/>
                </a:solidFill>
                <a:latin typeface="Calibri"/>
                <a:ea typeface="Arial Unicode MS" charset="0"/>
                <a:cs typeface="Calibri"/>
              </a:rPr>
              <a:t> you can:</a:t>
            </a:r>
          </a:p>
          <a:p>
            <a:pPr marL="803275" indent="-177800" hangingPunct="1">
              <a:lnSpc>
                <a:spcPct val="100000"/>
              </a:lnSpc>
              <a:spcAft>
                <a:spcPts val="0"/>
              </a:spcAft>
              <a:buClrTx/>
              <a:buSzPct val="45000"/>
              <a:buFont typeface="Wingdings"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Scroll down by pressing </a:t>
            </a:r>
            <a:r>
              <a:rPr lang="en-US" dirty="0" smtClean="0">
                <a:solidFill>
                  <a:srgbClr val="000000"/>
                </a:solidFill>
                <a:latin typeface="Courier New"/>
                <a:ea typeface="Arial Unicode MS" charset="0"/>
                <a:cs typeface="Courier New"/>
              </a:rPr>
              <a:t>space</a:t>
            </a:r>
          </a:p>
          <a:p>
            <a:pPr marL="803275" indent="-177800" hangingPunct="1">
              <a:lnSpc>
                <a:spcPct val="100000"/>
              </a:lnSpc>
              <a:spcAft>
                <a:spcPts val="0"/>
              </a:spcAft>
              <a:buClrTx/>
              <a:buSzPct val="45000"/>
              <a:buFont typeface="Wingdings"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Go back by pressing </a:t>
            </a:r>
            <a:r>
              <a:rPr lang="en-US" dirty="0" err="1" smtClean="0">
                <a:solidFill>
                  <a:srgbClr val="000000"/>
                </a:solidFill>
                <a:latin typeface="Courier New"/>
                <a:ea typeface="Arial Unicode MS" charset="0"/>
                <a:cs typeface="Courier New"/>
              </a:rPr>
              <a:t>b</a:t>
            </a:r>
            <a:endParaRPr lang="en-US" dirty="0" smtClean="0">
              <a:solidFill>
                <a:srgbClr val="000000"/>
              </a:solidFill>
              <a:latin typeface="Courier New"/>
              <a:ea typeface="Arial Unicode MS" charset="0"/>
              <a:cs typeface="Courier New"/>
            </a:endParaRPr>
          </a:p>
          <a:p>
            <a:pPr marL="803275" indent="-177800" hangingPunct="1">
              <a:lnSpc>
                <a:spcPct val="100000"/>
              </a:lnSpc>
              <a:spcAft>
                <a:spcPts val="0"/>
              </a:spcAft>
              <a:buClrTx/>
              <a:buSzPct val="45000"/>
              <a:buFont typeface="Wingdings"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Quit by pressing </a:t>
            </a:r>
            <a:r>
              <a:rPr lang="en-US" dirty="0" err="1" smtClean="0">
                <a:solidFill>
                  <a:srgbClr val="000000"/>
                </a:solidFill>
                <a:latin typeface="Courier New"/>
                <a:ea typeface="Arial Unicode MS" charset="0"/>
                <a:cs typeface="Courier New"/>
              </a:rPr>
              <a:t>q</a:t>
            </a:r>
            <a:endParaRPr lang="en-US" dirty="0" smtClean="0">
              <a:solidFill>
                <a:srgbClr val="000000"/>
              </a:solidFill>
              <a:latin typeface="Courier New"/>
              <a:ea typeface="Arial Unicode MS" charset="0"/>
              <a:cs typeface="Courier New"/>
            </a:endParaRPr>
          </a:p>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dirty="0" smtClean="0">
              <a:solidFill>
                <a:srgbClr val="000000"/>
              </a:solidFill>
              <a:latin typeface="Calibri"/>
              <a:ea typeface="Arial Unicode MS" charset="0"/>
              <a:cs typeface="Calibri"/>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1447800" y="157163"/>
            <a:ext cx="6716712" cy="8794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smtClean="0">
                <a:solidFill>
                  <a:srgbClr val="000000"/>
                </a:solidFill>
                <a:latin typeface="Calibri" charset="0"/>
                <a:ea typeface="Arial Unicode MS" charset="0"/>
                <a:cs typeface="Arial Unicode MS" charset="0"/>
              </a:rPr>
              <a:t>The * wildcard</a:t>
            </a:r>
            <a:endParaRPr lang="en-US" sz="4400" dirty="0">
              <a:solidFill>
                <a:srgbClr val="000000"/>
              </a:solidFill>
              <a:latin typeface="Calibri" charset="0"/>
              <a:ea typeface="Arial Unicode MS" charset="0"/>
              <a:cs typeface="Arial Unicode MS" charset="0"/>
            </a:endParaRPr>
          </a:p>
        </p:txBody>
      </p:sp>
      <p:sp>
        <p:nvSpPr>
          <p:cNvPr id="17410" name="Rectangle 2"/>
          <p:cNvSpPr>
            <a:spLocks noChangeArrowheads="1"/>
          </p:cNvSpPr>
          <p:nvPr/>
        </p:nvSpPr>
        <p:spPr bwMode="auto">
          <a:xfrm>
            <a:off x="990600" y="1142999"/>
            <a:ext cx="8088312" cy="3803606"/>
          </a:xfrm>
          <a:prstGeom prst="rect">
            <a:avLst/>
          </a:prstGeom>
          <a:noFill/>
          <a:ln w="9525">
            <a:noFill/>
            <a:round/>
            <a:headEnd/>
            <a:tailEnd/>
          </a:ln>
          <a:effectLst/>
        </p:spPr>
        <p:txBody>
          <a:bodyPr wrap="square" tIns="91440">
            <a:prstTxWarp prst="textNoShape">
              <a:avLst/>
            </a:prstTxWarp>
            <a:spAutoFit/>
          </a:bodyPr>
          <a:lstStyle/>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a:ea typeface="Arial Unicode MS" charset="0"/>
                <a:cs typeface="Calibri"/>
              </a:rPr>
              <a:t>Most used wildcard</a:t>
            </a:r>
          </a:p>
          <a:p>
            <a:pPr marL="625475" indent="-263525" hangingPunct="1">
              <a:lnSpc>
                <a:spcPct val="100000"/>
              </a:lnSpc>
              <a:spcAft>
                <a:spcPts val="1100"/>
              </a:spcAft>
              <a:buClrTx/>
              <a:buSzPct val="70000"/>
              <a:buFont typeface="+mj-lt"/>
              <a:buAutoNum type="arabicPare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Used in combination with a lot of Unix commands (</a:t>
            </a:r>
            <a:r>
              <a:rPr lang="en-US" dirty="0" err="1" smtClean="0">
                <a:solidFill>
                  <a:srgbClr val="000000"/>
                </a:solidFill>
                <a:latin typeface="Courier New"/>
                <a:ea typeface="Arial Unicode MS" charset="0"/>
                <a:cs typeface="Courier New"/>
              </a:rPr>
              <a:t>ls</a:t>
            </a:r>
            <a:r>
              <a:rPr lang="en-US" dirty="0" err="1" smtClean="0">
                <a:solidFill>
                  <a:srgbClr val="000000"/>
                </a:solidFill>
                <a:latin typeface="Calibri"/>
                <a:ea typeface="Arial Unicode MS" charset="0"/>
                <a:cs typeface="Calibri"/>
              </a:rPr>
              <a:t>,</a:t>
            </a:r>
            <a:r>
              <a:rPr lang="en-US" dirty="0" err="1" smtClean="0">
                <a:solidFill>
                  <a:srgbClr val="000000"/>
                </a:solidFill>
                <a:latin typeface="Courier New"/>
                <a:ea typeface="Arial Unicode MS" charset="0"/>
                <a:cs typeface="Courier New"/>
              </a:rPr>
              <a:t>cp</a:t>
            </a:r>
            <a:r>
              <a:rPr lang="en-US" dirty="0" smtClean="0">
                <a:solidFill>
                  <a:srgbClr val="000000"/>
                </a:solidFill>
                <a:latin typeface="Calibri"/>
                <a:ea typeface="Arial Unicode MS" charset="0"/>
                <a:cs typeface="Calibri"/>
              </a:rPr>
              <a:t>, etc.)</a:t>
            </a:r>
          </a:p>
          <a:p>
            <a:pPr marL="625475" indent="-263525" hangingPunct="1">
              <a:lnSpc>
                <a:spcPct val="100000"/>
              </a:lnSpc>
              <a:spcAft>
                <a:spcPts val="1100"/>
              </a:spcAft>
              <a:buClrTx/>
              <a:buSzPct val="70000"/>
              <a:buFont typeface="+mj-lt"/>
              <a:buAutoNum type="arabicPare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Matches any character 0 or more times</a:t>
            </a:r>
          </a:p>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a:ea typeface="Arial Unicode MS" charset="0"/>
                <a:cs typeface="Calibri"/>
              </a:rPr>
              <a:t>Exercise 2:</a:t>
            </a:r>
            <a:endParaRPr lang="en-US" sz="2400" dirty="0" smtClean="0">
              <a:solidFill>
                <a:srgbClr val="000000"/>
              </a:solidFill>
              <a:latin typeface="Calibri"/>
              <a:ea typeface="Arial Unicode MS" charset="0"/>
              <a:cs typeface="Calibri"/>
            </a:endParaRPr>
          </a:p>
          <a:p>
            <a:pPr marL="625475" indent="-263525" hangingPunct="1">
              <a:lnSpc>
                <a:spcPct val="100000"/>
              </a:lnSpc>
              <a:spcAft>
                <a:spcPts val="1100"/>
              </a:spcAft>
              <a:buClrTx/>
              <a:buSzPct val="70000"/>
              <a:buAutoNum type="arabicParenR"/>
              <a:tabLst>
                <a:tab pos="0" algn="l"/>
                <a:tab pos="6254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Go to </a:t>
            </a:r>
            <a:r>
              <a:rPr lang="en-US" dirty="0" smtClean="0">
                <a:solidFill>
                  <a:srgbClr val="000000"/>
                </a:solidFill>
                <a:latin typeface="Courier New"/>
                <a:ea typeface="Arial Unicode MS" charset="0"/>
                <a:cs typeface="Courier New"/>
              </a:rPr>
              <a:t>Course </a:t>
            </a:r>
            <a:r>
              <a:rPr lang="en-US" dirty="0" smtClean="0">
                <a:solidFill>
                  <a:srgbClr val="000000"/>
                </a:solidFill>
                <a:latin typeface="Calibri"/>
                <a:ea typeface="Arial Unicode MS" charset="0"/>
                <a:cs typeface="Calibri"/>
              </a:rPr>
              <a:t>directory and create a directory named </a:t>
            </a:r>
            <a:r>
              <a:rPr lang="en-US" dirty="0" smtClean="0">
                <a:solidFill>
                  <a:srgbClr val="000000"/>
                </a:solidFill>
                <a:latin typeface="Courier New"/>
                <a:ea typeface="Arial Unicode MS" charset="0"/>
                <a:cs typeface="Courier New"/>
              </a:rPr>
              <a:t>ex2, </a:t>
            </a:r>
            <a:r>
              <a:rPr lang="en-US" dirty="0" smtClean="0">
                <a:solidFill>
                  <a:srgbClr val="000000"/>
                </a:solidFill>
                <a:latin typeface="Calibri"/>
                <a:ea typeface="Arial Unicode MS" charset="0"/>
                <a:cs typeface="Calibri"/>
              </a:rPr>
              <a:t>go to </a:t>
            </a:r>
            <a:r>
              <a:rPr lang="en-US" dirty="0" smtClean="0">
                <a:solidFill>
                  <a:srgbClr val="000000"/>
                </a:solidFill>
                <a:latin typeface="Courier New"/>
                <a:ea typeface="Arial Unicode MS" charset="0"/>
                <a:cs typeface="Courier New"/>
              </a:rPr>
              <a:t>ex2</a:t>
            </a:r>
            <a:endParaRPr lang="en-US" dirty="0" smtClean="0">
              <a:solidFill>
                <a:srgbClr val="000000"/>
              </a:solidFill>
              <a:latin typeface="Courier New"/>
              <a:ea typeface="Arial Unicode MS" charset="0"/>
              <a:cs typeface="Courier New"/>
            </a:endParaRPr>
          </a:p>
          <a:p>
            <a:pPr marL="625475" indent="-263525" hangingPunct="1">
              <a:lnSpc>
                <a:spcPct val="100000"/>
              </a:lnSpc>
              <a:spcAft>
                <a:spcPts val="1100"/>
              </a:spcAft>
              <a:buClrTx/>
              <a:buSzPct val="70000"/>
              <a:buFont typeface="Times New Roman" charset="0"/>
              <a:buAutoNum type="arabicParenR"/>
              <a:tabLst>
                <a:tab pos="0" algn="l"/>
                <a:tab pos="6254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Create three different files with </a:t>
            </a:r>
            <a:r>
              <a:rPr lang="en-US" dirty="0" smtClean="0">
                <a:solidFill>
                  <a:srgbClr val="000000"/>
                </a:solidFill>
                <a:latin typeface="Courier New"/>
                <a:ea typeface="Arial Unicode MS" charset="0"/>
                <a:cs typeface="Courier New"/>
              </a:rPr>
              <a:t>touch</a:t>
            </a:r>
            <a:r>
              <a:rPr lang="en-US" dirty="0" smtClean="0">
                <a:solidFill>
                  <a:srgbClr val="000000"/>
                </a:solidFill>
                <a:latin typeface="Calibri"/>
                <a:ea typeface="Arial Unicode MS" charset="0"/>
                <a:cs typeface="Calibri"/>
              </a:rPr>
              <a:t> named: </a:t>
            </a:r>
            <a:r>
              <a:rPr lang="en-US" dirty="0" smtClean="0">
                <a:solidFill>
                  <a:srgbClr val="000000"/>
                </a:solidFill>
                <a:latin typeface="Courier New"/>
                <a:ea typeface="Arial Unicode MS" charset="0"/>
                <a:cs typeface="Courier New"/>
              </a:rPr>
              <a:t>file1.txt</a:t>
            </a:r>
            <a:r>
              <a:rPr lang="en-US" dirty="0" smtClean="0">
                <a:solidFill>
                  <a:srgbClr val="000000"/>
                </a:solidFill>
                <a:latin typeface="Calibri"/>
                <a:ea typeface="Arial Unicode MS" charset="0"/>
                <a:cs typeface="Calibri"/>
              </a:rPr>
              <a:t>, </a:t>
            </a:r>
            <a:r>
              <a:rPr lang="en-US" dirty="0" smtClean="0">
                <a:solidFill>
                  <a:srgbClr val="000000"/>
                </a:solidFill>
                <a:latin typeface="Courier New"/>
                <a:ea typeface="Arial Unicode MS" charset="0"/>
                <a:cs typeface="Courier New"/>
              </a:rPr>
              <a:t>file2.txt</a:t>
            </a:r>
            <a:r>
              <a:rPr lang="en-US" dirty="0" smtClean="0">
                <a:solidFill>
                  <a:srgbClr val="000000"/>
                </a:solidFill>
                <a:latin typeface="Calibri"/>
                <a:ea typeface="Arial Unicode MS" charset="0"/>
                <a:cs typeface="Calibri"/>
              </a:rPr>
              <a:t>, </a:t>
            </a:r>
            <a:r>
              <a:rPr lang="en-US" dirty="0" smtClean="0">
                <a:solidFill>
                  <a:srgbClr val="000000"/>
                </a:solidFill>
                <a:latin typeface="Courier New"/>
                <a:ea typeface="Arial Unicode MS" charset="0"/>
                <a:cs typeface="Courier New"/>
              </a:rPr>
              <a:t>file3.</a:t>
            </a:r>
            <a:r>
              <a:rPr lang="en-US" dirty="0" smtClean="0">
                <a:solidFill>
                  <a:srgbClr val="000000"/>
                </a:solidFill>
                <a:latin typeface="Courier New"/>
                <a:ea typeface="Arial Unicode MS" charset="0"/>
                <a:cs typeface="Courier New"/>
              </a:rPr>
              <a:t>txt</a:t>
            </a:r>
            <a:endParaRPr lang="en-US" dirty="0" smtClean="0">
              <a:solidFill>
                <a:srgbClr val="000000"/>
              </a:solidFill>
              <a:latin typeface="Courier New"/>
              <a:ea typeface="Arial Unicode MS" charset="0"/>
              <a:cs typeface="Courier New"/>
            </a:endParaRPr>
          </a:p>
          <a:p>
            <a:pPr marL="625475" indent="-263525" hangingPunct="1">
              <a:lnSpc>
                <a:spcPct val="100000"/>
              </a:lnSpc>
              <a:spcAft>
                <a:spcPts val="1100"/>
              </a:spcAft>
              <a:buClrTx/>
              <a:buSzPct val="70000"/>
              <a:buAutoNum type="arabicParenR"/>
              <a:tabLst>
                <a:tab pos="0" algn="l"/>
                <a:tab pos="6254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List all of them using the * </a:t>
            </a:r>
            <a:r>
              <a:rPr lang="en-US" dirty="0" smtClean="0">
                <a:solidFill>
                  <a:srgbClr val="000000"/>
                </a:solidFill>
                <a:latin typeface="Calibri"/>
                <a:ea typeface="Arial Unicode MS" charset="0"/>
                <a:cs typeface="Calibri"/>
              </a:rPr>
              <a:t>wildcard</a:t>
            </a:r>
            <a:endParaRPr lang="en-US" dirty="0" smtClean="0">
              <a:solidFill>
                <a:srgbClr val="000000"/>
              </a:solidFill>
              <a:latin typeface="Calibri"/>
              <a:ea typeface="Arial Unicode MS" charset="0"/>
              <a:cs typeface="Calibri"/>
            </a:endParaRPr>
          </a:p>
          <a:p>
            <a:pPr marL="625475" indent="-263525" hangingPunct="1">
              <a:lnSpc>
                <a:spcPct val="100000"/>
              </a:lnSpc>
              <a:spcAft>
                <a:spcPts val="1100"/>
              </a:spcAft>
              <a:buClrTx/>
              <a:buSzPct val="70000"/>
              <a:buAutoNum type="arabicParenR"/>
              <a:tabLst>
                <a:tab pos="0" algn="l"/>
                <a:tab pos="6254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Copy </a:t>
            </a:r>
            <a:r>
              <a:rPr lang="en-US" dirty="0" smtClean="0">
                <a:solidFill>
                  <a:srgbClr val="000000"/>
                </a:solidFill>
                <a:latin typeface="Calibri"/>
                <a:ea typeface="Arial Unicode MS" charset="0"/>
                <a:cs typeface="Calibri"/>
              </a:rPr>
              <a:t>all one level up </a:t>
            </a:r>
            <a:r>
              <a:rPr lang="en-US" dirty="0" smtClean="0">
                <a:solidFill>
                  <a:srgbClr val="000000"/>
                </a:solidFill>
                <a:latin typeface="Calibri"/>
                <a:ea typeface="Arial Unicode MS" charset="0"/>
                <a:cs typeface="Calibri"/>
              </a:rPr>
              <a:t>the using the * </a:t>
            </a:r>
            <a:r>
              <a:rPr lang="en-US" dirty="0" smtClean="0">
                <a:solidFill>
                  <a:srgbClr val="000000"/>
                </a:solidFill>
                <a:latin typeface="Calibri"/>
                <a:ea typeface="Arial Unicode MS" charset="0"/>
                <a:cs typeface="Calibri"/>
              </a:rPr>
              <a:t>wildcard</a:t>
            </a:r>
            <a:endParaRPr lang="en-US" dirty="0" smtClean="0">
              <a:solidFill>
                <a:srgbClr val="000000"/>
              </a:solidFill>
              <a:latin typeface="Calibri"/>
              <a:ea typeface="Arial Unicode MS" charset="0"/>
              <a:cs typeface="Calibri"/>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685800" y="157164"/>
            <a:ext cx="7772400" cy="8794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smtClean="0">
                <a:solidFill>
                  <a:srgbClr val="000000"/>
                </a:solidFill>
                <a:latin typeface="Calibri" charset="0"/>
                <a:ea typeface="Arial Unicode MS" charset="0"/>
                <a:cs typeface="Arial Unicode MS" charset="0"/>
              </a:rPr>
              <a:t>UNIX</a:t>
            </a:r>
            <a:endParaRPr lang="en-US" sz="4400" dirty="0">
              <a:solidFill>
                <a:srgbClr val="000000"/>
              </a:solidFill>
              <a:latin typeface="Calibri" charset="0"/>
              <a:ea typeface="Arial Unicode MS" charset="0"/>
              <a:cs typeface="Arial Unicode MS" charset="0"/>
            </a:endParaRPr>
          </a:p>
        </p:txBody>
      </p:sp>
      <p:sp>
        <p:nvSpPr>
          <p:cNvPr id="4098" name="Rectangle 2"/>
          <p:cNvSpPr>
            <a:spLocks noChangeArrowheads="1"/>
          </p:cNvSpPr>
          <p:nvPr/>
        </p:nvSpPr>
        <p:spPr bwMode="auto">
          <a:xfrm>
            <a:off x="673100" y="1143000"/>
            <a:ext cx="8015288" cy="1509713"/>
          </a:xfrm>
          <a:prstGeom prst="rect">
            <a:avLst/>
          </a:prstGeom>
          <a:noFill/>
          <a:ln w="9525">
            <a:noFill/>
            <a:round/>
            <a:headEnd/>
            <a:tailEnd/>
          </a:ln>
          <a:effectLst/>
        </p:spPr>
        <p:txBody>
          <a:bodyPr tIns="91440">
            <a:prstTxWarp prst="textNoShape">
              <a:avLst/>
            </a:prstTxWarp>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b="1">
              <a:solidFill>
                <a:srgbClr val="000000"/>
              </a:solidFill>
              <a:latin typeface="Calibri" charset="0"/>
              <a:ea typeface="Arial Unicode MS" charset="0"/>
              <a:cs typeface="Arial Unicode MS"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charset="0"/>
              <a:ea typeface="Arial Unicode MS" charset="0"/>
              <a:cs typeface="Arial Unicode MS"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charset="0"/>
              <a:ea typeface="Arial Unicode MS" charset="0"/>
              <a:cs typeface="Arial Unicode MS"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charset="0"/>
              <a:ea typeface="Arial Unicode MS" charset="0"/>
              <a:cs typeface="Arial Unicode MS" charset="0"/>
            </a:endParaRPr>
          </a:p>
        </p:txBody>
      </p:sp>
      <p:sp>
        <p:nvSpPr>
          <p:cNvPr id="4099" name="Rectangle 3"/>
          <p:cNvSpPr>
            <a:spLocks noChangeArrowheads="1"/>
          </p:cNvSpPr>
          <p:nvPr/>
        </p:nvSpPr>
        <p:spPr bwMode="auto">
          <a:xfrm>
            <a:off x="673100" y="1143000"/>
            <a:ext cx="8939212" cy="5278368"/>
          </a:xfrm>
          <a:prstGeom prst="rect">
            <a:avLst/>
          </a:prstGeom>
          <a:noFill/>
          <a:ln w="9525">
            <a:noFill/>
            <a:round/>
            <a:headEnd/>
            <a:tailEnd/>
          </a:ln>
          <a:effectLst/>
        </p:spPr>
        <p:txBody>
          <a:bodyPr wrap="square" tIns="91440">
            <a:prstTxWarp prst="textNoShape">
              <a:avLst/>
            </a:prstTxWarp>
            <a:spAutoFit/>
          </a:bodyPr>
          <a:lstStyle/>
          <a:p>
            <a:pPr marL="176213" indent="-176213" hangingPunct="1">
              <a:lnSpc>
                <a:spcPct val="100000"/>
              </a:lnSpc>
              <a:buClrTx/>
              <a:buSzPct val="70000"/>
              <a:buFont typeface="Wingdings" charset="2"/>
              <a:buChar char="§"/>
              <a:tabLst>
                <a:tab pos="1762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rgbClr val="000000"/>
                </a:solidFill>
                <a:latin typeface="Calibri" charset="0"/>
                <a:ea typeface="Arial Unicode MS" charset="0"/>
                <a:cs typeface="Arial Unicode MS" charset="0"/>
              </a:rPr>
              <a:t>UNIX is a computer operating system originally developed in 1969 by a group of AT&amp;T employees at Bell </a:t>
            </a:r>
            <a:r>
              <a:rPr lang="en-US" sz="2400" dirty="0" smtClean="0">
                <a:solidFill>
                  <a:srgbClr val="000000"/>
                </a:solidFill>
                <a:latin typeface="Calibri" charset="0"/>
                <a:ea typeface="Arial Unicode MS" charset="0"/>
                <a:cs typeface="Arial Unicode MS" charset="0"/>
              </a:rPr>
              <a:t>Labs</a:t>
            </a:r>
          </a:p>
          <a:p>
            <a:pPr marL="176213" indent="-176213" hangingPunct="1">
              <a:lnSpc>
                <a:spcPct val="100000"/>
              </a:lnSpc>
              <a:buClrTx/>
              <a:buSzPct val="70000"/>
              <a:tabLst>
                <a:tab pos="1762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dirty="0" smtClean="0">
              <a:solidFill>
                <a:srgbClr val="000000"/>
              </a:solidFill>
              <a:latin typeface="Calibri" charset="0"/>
              <a:ea typeface="Arial Unicode MS" charset="0"/>
              <a:cs typeface="Arial Unicode MS" charset="0"/>
            </a:endParaRPr>
          </a:p>
          <a:p>
            <a:pPr marL="176213" indent="-176213" hangingPunct="1">
              <a:lnSpc>
                <a:spcPct val="100000"/>
              </a:lnSpc>
              <a:buClrTx/>
              <a:buSzPct val="70000"/>
              <a:buFont typeface="Wingdings" charset="2"/>
              <a:buChar char="§"/>
              <a:tabLst>
                <a:tab pos="1762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In constant development since its creation</a:t>
            </a:r>
          </a:p>
          <a:p>
            <a:pPr hangingPunct="1">
              <a:lnSpc>
                <a:spcPct val="100000"/>
              </a:lnSpc>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dirty="0" smtClean="0">
              <a:solidFill>
                <a:srgbClr val="000000"/>
              </a:solidFill>
              <a:latin typeface="Calibri" charset="0"/>
              <a:ea typeface="Arial Unicode MS" charset="0"/>
              <a:cs typeface="Arial Unicode MS" charset="0"/>
            </a:endParaRPr>
          </a:p>
          <a:p>
            <a:pPr marL="176213" indent="-176213" hangingPunct="1">
              <a:lnSpc>
                <a:spcPct val="100000"/>
              </a:lnSpc>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rgbClr val="000000"/>
                </a:solidFill>
                <a:latin typeface="Calibri" charset="0"/>
                <a:ea typeface="Arial Unicode MS" charset="0"/>
                <a:cs typeface="Arial Unicode MS" charset="0"/>
              </a:rPr>
              <a:t>Intimately related to</a:t>
            </a:r>
            <a:r>
              <a:rPr lang="en-US" sz="2400" dirty="0" smtClean="0">
                <a:solidFill>
                  <a:srgbClr val="000000"/>
                </a:solidFill>
                <a:latin typeface="Calibri" charset="0"/>
                <a:ea typeface="Arial Unicode MS" charset="0"/>
                <a:cs typeface="Arial Unicode MS" charset="0"/>
              </a:rPr>
              <a:t> the C </a:t>
            </a:r>
            <a:r>
              <a:rPr lang="en-US" sz="2400" dirty="0">
                <a:solidFill>
                  <a:srgbClr val="000000"/>
                </a:solidFill>
                <a:latin typeface="Calibri" charset="0"/>
                <a:ea typeface="Arial Unicode MS" charset="0"/>
                <a:cs typeface="Arial Unicode MS" charset="0"/>
              </a:rPr>
              <a:t>programming </a:t>
            </a:r>
            <a:r>
              <a:rPr lang="en-US" sz="2400" dirty="0" smtClean="0">
                <a:solidFill>
                  <a:srgbClr val="000000"/>
                </a:solidFill>
                <a:latin typeface="Calibri" charset="0"/>
                <a:ea typeface="Arial Unicode MS" charset="0"/>
                <a:cs typeface="Arial Unicode MS" charset="0"/>
              </a:rPr>
              <a:t>language</a:t>
            </a:r>
          </a:p>
          <a:p>
            <a:pPr marL="176213" indent="-176213" hangingPunct="1">
              <a:lnSpc>
                <a:spcPct val="100000"/>
              </a:lnSpc>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dirty="0" smtClean="0">
              <a:solidFill>
                <a:srgbClr val="000000"/>
              </a:solidFill>
              <a:latin typeface="Calibri" charset="0"/>
              <a:ea typeface="Arial Unicode MS" charset="0"/>
              <a:cs typeface="Arial Unicode MS" charset="0"/>
            </a:endParaRPr>
          </a:p>
          <a:p>
            <a:pPr marL="176213" indent="-176213" hangingPunct="1">
              <a:lnSpc>
                <a:spcPct val="100000"/>
              </a:lnSpc>
              <a:spcAft>
                <a:spcPts val="12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There are different types of Unix (sharing some characteristics), the most popular are:</a:t>
            </a:r>
          </a:p>
          <a:p>
            <a:pPr marL="538163" indent="-176213" hangingPunct="1">
              <a:lnSpc>
                <a:spcPct val="100000"/>
              </a:lnSpc>
              <a:spcAft>
                <a:spcPts val="1200"/>
              </a:spcAft>
              <a:buClrTx/>
              <a:buSzPct val="70000"/>
              <a:buFont typeface="Wingdings"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charset="0"/>
                <a:ea typeface="Arial Unicode MS" charset="0"/>
                <a:cs typeface="Arial Unicode MS" charset="0"/>
              </a:rPr>
              <a:t>Sun/Solaris</a:t>
            </a:r>
          </a:p>
          <a:p>
            <a:pPr marL="538163" indent="-176213" hangingPunct="1">
              <a:lnSpc>
                <a:spcPct val="100000"/>
              </a:lnSpc>
              <a:spcAft>
                <a:spcPts val="1200"/>
              </a:spcAft>
              <a:buClrTx/>
              <a:buSzPct val="70000"/>
              <a:buFont typeface="Wingdings"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charset="0"/>
                <a:ea typeface="Arial Unicode MS" charset="0"/>
                <a:cs typeface="Arial Unicode MS" charset="0"/>
              </a:rPr>
              <a:t>Gnu/Linux</a:t>
            </a:r>
          </a:p>
          <a:p>
            <a:pPr marL="538163" indent="-176213" hangingPunct="1">
              <a:lnSpc>
                <a:spcPct val="100000"/>
              </a:lnSpc>
              <a:spcAft>
                <a:spcPts val="1200"/>
              </a:spcAft>
              <a:buClrTx/>
              <a:buSzPct val="70000"/>
              <a:buFont typeface="Wingdings"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err="1" smtClean="0">
                <a:solidFill>
                  <a:srgbClr val="000000"/>
                </a:solidFill>
                <a:latin typeface="Calibri" charset="0"/>
                <a:ea typeface="Arial Unicode MS" charset="0"/>
                <a:cs typeface="Arial Unicode MS" charset="0"/>
              </a:rPr>
              <a:t>MacOS</a:t>
            </a:r>
            <a:r>
              <a:rPr lang="en-US" dirty="0" smtClean="0">
                <a:solidFill>
                  <a:srgbClr val="000000"/>
                </a:solidFill>
                <a:latin typeface="Calibri" charset="0"/>
                <a:ea typeface="Arial Unicode MS" charset="0"/>
                <a:cs typeface="Arial Unicode MS" charset="0"/>
              </a:rPr>
              <a:t> X</a:t>
            </a:r>
          </a:p>
          <a:p>
            <a:pPr marL="176213" indent="-176213" hangingPunct="1">
              <a:lnSpc>
                <a:spcPct val="100000"/>
              </a:lnSpc>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dirty="0" smtClean="0">
              <a:solidFill>
                <a:srgbClr val="000000"/>
              </a:solidFill>
              <a:latin typeface="Calibri" charset="0"/>
              <a:ea typeface="Arial Unicode MS" charset="0"/>
              <a:cs typeface="Arial Unicode MS"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1535112" y="157163"/>
            <a:ext cx="7772400" cy="9556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a:solidFill>
                  <a:srgbClr val="000000"/>
                </a:solidFill>
                <a:latin typeface="Calibri" charset="0"/>
                <a:ea typeface="Arial Unicode MS" charset="0"/>
                <a:cs typeface="Arial Unicode MS" charset="0"/>
              </a:rPr>
              <a:t>Networking from the terminal</a:t>
            </a:r>
          </a:p>
        </p:txBody>
      </p:sp>
      <p:sp>
        <p:nvSpPr>
          <p:cNvPr id="28674" name="Rectangle 2"/>
          <p:cNvSpPr>
            <a:spLocks noChangeArrowheads="1"/>
          </p:cNvSpPr>
          <p:nvPr/>
        </p:nvSpPr>
        <p:spPr bwMode="auto">
          <a:xfrm>
            <a:off x="457200" y="1143000"/>
            <a:ext cx="9307512" cy="3934410"/>
          </a:xfrm>
          <a:prstGeom prst="rect">
            <a:avLst/>
          </a:prstGeom>
          <a:noFill/>
          <a:ln w="9525">
            <a:noFill/>
            <a:round/>
            <a:headEnd/>
            <a:tailEnd/>
          </a:ln>
          <a:effectLst/>
        </p:spPr>
        <p:txBody>
          <a:bodyPr wrap="square" tIns="91440">
            <a:prstTxWarp prst="textNoShape">
              <a:avLst/>
            </a:prstTxWarp>
            <a:spAutoFit/>
          </a:bodyPr>
          <a:lstStyle/>
          <a:p>
            <a:pPr marL="719138" indent="-177800"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Download </a:t>
            </a:r>
            <a:r>
              <a:rPr lang="en-US" sz="2400" dirty="0">
                <a:solidFill>
                  <a:srgbClr val="000000"/>
                </a:solidFill>
                <a:latin typeface="Calibri" charset="0"/>
                <a:ea typeface="Arial Unicode MS" charset="0"/>
                <a:cs typeface="Arial Unicode MS" charset="0"/>
              </a:rPr>
              <a:t>a file from an </a:t>
            </a:r>
            <a:r>
              <a:rPr lang="en-US" sz="2400" dirty="0" smtClean="0">
                <a:solidFill>
                  <a:srgbClr val="000000"/>
                </a:solidFill>
                <a:latin typeface="Calibri" charset="0"/>
                <a:ea typeface="Arial Unicode MS" charset="0"/>
                <a:cs typeface="Arial Unicode MS" charset="0"/>
              </a:rPr>
              <a:t>URL</a:t>
            </a:r>
          </a:p>
          <a:p>
            <a:pPr marL="719138" hangingPunct="1">
              <a:lnSpc>
                <a:spcPct val="100000"/>
              </a:lnSpc>
              <a:buClrTx/>
              <a:buFontTx/>
              <a:buNone/>
              <a:tabLst>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rgbClr val="000000"/>
                </a:solidFill>
                <a:latin typeface="Courier New" charset="0"/>
                <a:ea typeface="Arial Unicode MS" charset="0"/>
                <a:cs typeface="Arial Unicode MS" charset="0"/>
              </a:rPr>
              <a:t>$ </a:t>
            </a:r>
            <a:r>
              <a:rPr lang="en-US" sz="1600" dirty="0" err="1" smtClean="0">
                <a:solidFill>
                  <a:srgbClr val="000000"/>
                </a:solidFill>
                <a:latin typeface="Courier New" charset="0"/>
                <a:ea typeface="Arial Unicode MS" charset="0"/>
                <a:cs typeface="Arial Unicode MS" charset="0"/>
              </a:rPr>
              <a:t>cd</a:t>
            </a:r>
            <a:endParaRPr lang="en-US" sz="1600" dirty="0" smtClean="0">
              <a:solidFill>
                <a:srgbClr val="000000"/>
              </a:solidFill>
              <a:latin typeface="Courier New" charset="0"/>
              <a:ea typeface="Arial Unicode MS" charset="0"/>
              <a:cs typeface="Arial Unicode MS" charset="0"/>
            </a:endParaRPr>
          </a:p>
          <a:p>
            <a:pPr marL="719138" hangingPunct="1">
              <a:lnSpc>
                <a:spcPct val="100000"/>
              </a:lnSpc>
              <a:buClrTx/>
              <a:buFontTx/>
              <a:buNone/>
              <a:tabLst>
                <a:tab pos="4492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rgbClr val="000000"/>
                </a:solidFill>
                <a:latin typeface="Courier New" charset="0"/>
                <a:ea typeface="Arial Unicode MS" charset="0"/>
                <a:cs typeface="Arial Unicode MS" charset="0"/>
              </a:rPr>
              <a:t>$ </a:t>
            </a:r>
            <a:r>
              <a:rPr lang="en-US" sz="1600" dirty="0" err="1" smtClean="0">
                <a:solidFill>
                  <a:srgbClr val="000000"/>
                </a:solidFill>
                <a:latin typeface="Courier New" charset="0"/>
                <a:ea typeface="Arial Unicode MS" charset="0"/>
                <a:cs typeface="Arial Unicode MS" charset="0"/>
              </a:rPr>
              <a:t>cd</a:t>
            </a:r>
            <a:r>
              <a:rPr lang="en-US" sz="1600" dirty="0" smtClean="0">
                <a:solidFill>
                  <a:srgbClr val="000000"/>
                </a:solidFill>
                <a:latin typeface="Courier New" charset="0"/>
                <a:ea typeface="Arial Unicode MS" charset="0"/>
                <a:cs typeface="Arial Unicode MS" charset="0"/>
              </a:rPr>
              <a:t> Course/</a:t>
            </a:r>
          </a:p>
          <a:p>
            <a:pPr marL="719138" hangingPunct="1">
              <a:lnSpc>
                <a:spcPct val="100000"/>
              </a:lnSpc>
              <a:buClrTx/>
              <a:buFontTx/>
              <a:buNone/>
              <a:tabLst>
                <a:tab pos="447675" algn="l"/>
                <a:tab pos="719138"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rgbClr val="000000"/>
                </a:solidFill>
                <a:latin typeface="Courier New" charset="0"/>
                <a:ea typeface="Arial Unicode MS" charset="0"/>
                <a:cs typeface="Arial Unicode MS" charset="0"/>
              </a:rPr>
              <a:t>$ </a:t>
            </a:r>
            <a:r>
              <a:rPr lang="en-US" sz="1600" dirty="0" err="1" smtClean="0">
                <a:solidFill>
                  <a:srgbClr val="000000"/>
                </a:solidFill>
                <a:latin typeface="Courier New" charset="0"/>
                <a:ea typeface="Arial Unicode MS" charset="0"/>
                <a:cs typeface="Arial Unicode MS" charset="0"/>
              </a:rPr>
              <a:t>wget</a:t>
            </a:r>
            <a:r>
              <a:rPr lang="en-US" sz="1600" dirty="0" smtClean="0">
                <a:solidFill>
                  <a:srgbClr val="000000"/>
                </a:solidFill>
                <a:latin typeface="Courier New" charset="0"/>
                <a:ea typeface="Arial Unicode MS" charset="0"/>
                <a:cs typeface="Arial Unicode MS" charset="0"/>
              </a:rPr>
              <a:t> </a:t>
            </a:r>
            <a:r>
              <a:rPr lang="en-US" sz="1600" dirty="0">
                <a:solidFill>
                  <a:srgbClr val="000000"/>
                </a:solidFill>
                <a:latin typeface="Courier New" charset="0"/>
                <a:ea typeface="Arial Unicode MS" charset="0"/>
                <a:cs typeface="Arial Unicode MS" charset="0"/>
              </a:rPr>
              <a:t>http://nin.crg.es/bioinfo</a:t>
            </a:r>
            <a:r>
              <a:rPr lang="en-US" sz="1600" dirty="0" smtClean="0">
                <a:solidFill>
                  <a:srgbClr val="000000"/>
                </a:solidFill>
                <a:latin typeface="Courier New" charset="0"/>
                <a:ea typeface="Arial Unicode MS" charset="0"/>
                <a:cs typeface="Arial Unicode MS" charset="0"/>
              </a:rPr>
              <a:t>/unix_course/Saccharomyces_cerevisiae.EF4.70</a:t>
            </a:r>
            <a:r>
              <a:rPr lang="en-US" sz="1600" dirty="0" smtClean="0">
                <a:solidFill>
                  <a:srgbClr val="000000"/>
                </a:solidFill>
                <a:latin typeface="Courier New" charset="0"/>
                <a:ea typeface="Arial Unicode MS" charset="0"/>
                <a:cs typeface="Arial Unicode MS" charset="0"/>
              </a:rPr>
              <a:t>.gtf</a:t>
            </a:r>
          </a:p>
          <a:p>
            <a:pPr marL="719138" hangingPunct="1">
              <a:lnSpc>
                <a:spcPct val="100000"/>
              </a:lnSpc>
              <a:spcAft>
                <a:spcPts val="1100"/>
              </a:spcAft>
              <a:buClrTx/>
              <a:buFontTx/>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rgbClr val="000000"/>
                </a:solidFill>
                <a:latin typeface="Courier New" charset="0"/>
                <a:ea typeface="Arial Unicode MS" charset="0"/>
                <a:cs typeface="Arial Unicode MS" charset="0"/>
              </a:rPr>
              <a:t>$ curl </a:t>
            </a:r>
            <a:r>
              <a:rPr lang="en-US" sz="1600" dirty="0">
                <a:solidFill>
                  <a:srgbClr val="000000"/>
                </a:solidFill>
                <a:latin typeface="Courier New" charset="0"/>
                <a:ea typeface="Arial Unicode MS" charset="0"/>
                <a:cs typeface="Arial Unicode MS" charset="0"/>
              </a:rPr>
              <a:t>http://</a:t>
            </a:r>
            <a:r>
              <a:rPr lang="en-US" sz="1600" dirty="0" err="1">
                <a:solidFill>
                  <a:srgbClr val="000000"/>
                </a:solidFill>
                <a:latin typeface="Courier New" charset="0"/>
                <a:ea typeface="Arial Unicode MS" charset="0"/>
                <a:cs typeface="Arial Unicode MS" charset="0"/>
              </a:rPr>
              <a:t>nin.crg.es/bioinfo</a:t>
            </a:r>
            <a:r>
              <a:rPr lang="en-US" sz="1600" dirty="0" err="1" smtClean="0">
                <a:solidFill>
                  <a:srgbClr val="000000"/>
                </a:solidFill>
                <a:latin typeface="Courier New" charset="0"/>
                <a:ea typeface="Arial Unicode MS" charset="0"/>
                <a:cs typeface="Arial Unicode MS" charset="0"/>
              </a:rPr>
              <a:t>/unix_course</a:t>
            </a:r>
            <a:r>
              <a:rPr lang="en-US" sz="1600" dirty="0" smtClean="0">
                <a:solidFill>
                  <a:srgbClr val="000000"/>
                </a:solidFill>
                <a:latin typeface="Courier New" charset="0"/>
                <a:ea typeface="Arial Unicode MS" charset="0"/>
                <a:cs typeface="Arial Unicode MS" charset="0"/>
              </a:rPr>
              <a:t>/ Saccharomyces_cerevisiae.EF4.70</a:t>
            </a:r>
            <a:r>
              <a:rPr lang="en-US" sz="1600" dirty="0" smtClean="0">
                <a:solidFill>
                  <a:srgbClr val="000000"/>
                </a:solidFill>
                <a:latin typeface="Courier New" charset="0"/>
                <a:ea typeface="Arial Unicode MS" charset="0"/>
                <a:cs typeface="Arial Unicode MS" charset="0"/>
              </a:rPr>
              <a:t>.gtf  </a:t>
            </a:r>
            <a:r>
              <a:rPr lang="en-US" sz="1600" dirty="0">
                <a:solidFill>
                  <a:srgbClr val="000000"/>
                </a:solidFill>
                <a:latin typeface="Courier New" charset="0"/>
                <a:ea typeface="Arial Unicode MS" charset="0"/>
                <a:cs typeface="Arial Unicode MS" charset="0"/>
              </a:rPr>
              <a:t>&gt;</a:t>
            </a:r>
            <a:r>
              <a:rPr lang="en-US" sz="1600" dirty="0" smtClean="0">
                <a:solidFill>
                  <a:srgbClr val="000000"/>
                </a:solidFill>
                <a:latin typeface="Courier New" charset="0"/>
                <a:ea typeface="Arial Unicode MS" charset="0"/>
                <a:cs typeface="Arial Unicode MS" charset="0"/>
              </a:rPr>
              <a:t> Saccharomyces_cerevisiae.EF4.70.gtf</a:t>
            </a:r>
          </a:p>
          <a:p>
            <a:pPr marL="541338" indent="177800" hangingPunct="1">
              <a:lnSpc>
                <a:spcPct val="100000"/>
              </a:lnSpc>
              <a:spcAft>
                <a:spcPts val="1100"/>
              </a:spcAft>
              <a:buClrTx/>
              <a:buSzPct val="70000"/>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a:ea typeface="Arial Unicode MS" charset="0"/>
                <a:cs typeface="Calibri"/>
              </a:rPr>
              <a:t>‘&gt;’ greater than symbol is used for output redirection</a:t>
            </a:r>
          </a:p>
          <a:p>
            <a:pPr marL="982663" indent="-263525" hangingPunct="1">
              <a:lnSpc>
                <a:spcPct val="100000"/>
              </a:lnSpc>
              <a:spcAft>
                <a:spcPts val="1100"/>
              </a:spcAft>
              <a:buClrTx/>
              <a:buSzPct val="70000"/>
              <a:buFont typeface="+mj-lt"/>
              <a:buAutoNum type="arabicParen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Example:</a:t>
            </a:r>
          </a:p>
          <a:p>
            <a:pPr marL="982663" hangingPunct="1">
              <a:lnSpc>
                <a:spcPct val="100000"/>
              </a:lnSpc>
              <a:buClrTx/>
              <a:buFontTx/>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rgbClr val="000000"/>
                </a:solidFill>
                <a:latin typeface="Courier New" charset="0"/>
                <a:ea typeface="Arial Unicode MS" charset="0"/>
                <a:cs typeface="Arial Unicode MS" charset="0"/>
              </a:rPr>
              <a:t>$ </a:t>
            </a:r>
            <a:r>
              <a:rPr lang="en-US" sz="1600" dirty="0" err="1" smtClean="0">
                <a:solidFill>
                  <a:srgbClr val="000000"/>
                </a:solidFill>
                <a:latin typeface="Courier New" charset="0"/>
                <a:ea typeface="Arial Unicode MS" charset="0"/>
                <a:cs typeface="Arial Unicode MS" charset="0"/>
              </a:rPr>
              <a:t>cd</a:t>
            </a:r>
            <a:endParaRPr lang="en-US" sz="1600" dirty="0" smtClean="0">
              <a:solidFill>
                <a:srgbClr val="000000"/>
              </a:solidFill>
              <a:latin typeface="Courier New" charset="0"/>
              <a:ea typeface="Arial Unicode MS" charset="0"/>
              <a:cs typeface="Arial Unicode MS" charset="0"/>
            </a:endParaRPr>
          </a:p>
          <a:p>
            <a:pPr marL="982663" hangingPunct="1">
              <a:lnSpc>
                <a:spcPct val="100000"/>
              </a:lnSpc>
              <a:buClrTx/>
              <a:buFontTx/>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rgbClr val="000000"/>
                </a:solidFill>
                <a:latin typeface="Courier New" charset="0"/>
                <a:ea typeface="Arial Unicode MS" charset="0"/>
                <a:cs typeface="Arial Unicode MS" charset="0"/>
              </a:rPr>
              <a:t>$ </a:t>
            </a:r>
            <a:r>
              <a:rPr lang="en-US" sz="1600" dirty="0" err="1" smtClean="0">
                <a:solidFill>
                  <a:srgbClr val="000000"/>
                </a:solidFill>
                <a:latin typeface="Courier New" charset="0"/>
                <a:ea typeface="Arial Unicode MS" charset="0"/>
                <a:cs typeface="Arial Unicode MS" charset="0"/>
              </a:rPr>
              <a:t>ls</a:t>
            </a:r>
            <a:r>
              <a:rPr lang="en-US" sz="1600" dirty="0" smtClean="0">
                <a:solidFill>
                  <a:srgbClr val="000000"/>
                </a:solidFill>
                <a:latin typeface="Courier New" charset="0"/>
                <a:ea typeface="Arial Unicode MS" charset="0"/>
                <a:cs typeface="Arial Unicode MS" charset="0"/>
              </a:rPr>
              <a:t> &gt; </a:t>
            </a:r>
            <a:r>
              <a:rPr lang="en-US" sz="1600" dirty="0" err="1" smtClean="0">
                <a:solidFill>
                  <a:srgbClr val="000000"/>
                </a:solidFill>
                <a:latin typeface="Courier New" charset="0"/>
                <a:ea typeface="Arial Unicode MS" charset="0"/>
                <a:cs typeface="Arial Unicode MS" charset="0"/>
              </a:rPr>
              <a:t>output.txt</a:t>
            </a:r>
            <a:endParaRPr lang="en-US" sz="1600" dirty="0" smtClean="0">
              <a:solidFill>
                <a:srgbClr val="000000"/>
              </a:solidFill>
              <a:latin typeface="Courier New" charset="0"/>
              <a:ea typeface="Arial Unicode MS" charset="0"/>
              <a:cs typeface="Arial Unicode MS"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1458912" y="157163"/>
            <a:ext cx="7772400" cy="9556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smtClean="0">
                <a:solidFill>
                  <a:srgbClr val="000000"/>
                </a:solidFill>
                <a:latin typeface="Calibri"/>
                <a:ea typeface="Arial Unicode MS" charset="0"/>
                <a:cs typeface="Calibri"/>
              </a:rPr>
              <a:t>Reading the contents of a </a:t>
            </a:r>
            <a:r>
              <a:rPr lang="en-US" sz="4400" dirty="0" smtClean="0">
                <a:solidFill>
                  <a:srgbClr val="000000"/>
                </a:solidFill>
                <a:latin typeface="Calibri"/>
                <a:ea typeface="Arial Unicode MS" charset="0"/>
                <a:cs typeface="Calibri"/>
              </a:rPr>
              <a:t>file (I)</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4400" dirty="0">
              <a:solidFill>
                <a:srgbClr val="000000"/>
              </a:solidFill>
              <a:latin typeface="Calibri" charset="0"/>
              <a:ea typeface="Arial Unicode MS" charset="0"/>
              <a:cs typeface="Arial Unicode MS" charset="0"/>
            </a:endParaRPr>
          </a:p>
        </p:txBody>
      </p:sp>
      <p:sp>
        <p:nvSpPr>
          <p:cNvPr id="28674" name="Rectangle 2"/>
          <p:cNvSpPr>
            <a:spLocks noChangeArrowheads="1"/>
          </p:cNvSpPr>
          <p:nvPr/>
        </p:nvSpPr>
        <p:spPr bwMode="auto">
          <a:xfrm>
            <a:off x="457200" y="1143000"/>
            <a:ext cx="9459912" cy="5380961"/>
          </a:xfrm>
          <a:prstGeom prst="rect">
            <a:avLst/>
          </a:prstGeom>
          <a:noFill/>
          <a:ln w="9525">
            <a:noFill/>
            <a:round/>
            <a:headEnd/>
            <a:tailEnd/>
          </a:ln>
          <a:effectLst/>
        </p:spPr>
        <p:txBody>
          <a:bodyPr wrap="square" tIns="91440">
            <a:prstTxWarp prst="textNoShape">
              <a:avLst/>
            </a:prstTxWarp>
            <a:spAutoFit/>
          </a:bodyPr>
          <a:lstStyle/>
          <a:p>
            <a:pPr marL="719138" indent="-177800"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cat command</a:t>
            </a:r>
          </a:p>
          <a:p>
            <a:pPr marL="719138" hangingPunct="1">
              <a:lnSpc>
                <a:spcPct val="100000"/>
              </a:lnSpc>
              <a:buClrTx/>
              <a:buFontTx/>
              <a:buNone/>
              <a:tabLst>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charset="0"/>
                <a:ea typeface="Arial Unicode MS" charset="0"/>
                <a:cs typeface="Arial Unicode MS" charset="0"/>
              </a:rPr>
              <a:t>$ </a:t>
            </a:r>
            <a:r>
              <a:rPr lang="en-US" dirty="0" err="1" smtClean="0">
                <a:solidFill>
                  <a:srgbClr val="000000"/>
                </a:solidFill>
                <a:latin typeface="Courier New" charset="0"/>
                <a:ea typeface="Arial Unicode MS" charset="0"/>
                <a:cs typeface="Arial Unicode MS" charset="0"/>
              </a:rPr>
              <a:t>cd</a:t>
            </a:r>
            <a:endParaRPr lang="en-US" dirty="0" smtClean="0">
              <a:solidFill>
                <a:srgbClr val="000000"/>
              </a:solidFill>
              <a:latin typeface="Courier New" charset="0"/>
              <a:ea typeface="Arial Unicode MS" charset="0"/>
              <a:cs typeface="Arial Unicode MS" charset="0"/>
            </a:endParaRPr>
          </a:p>
          <a:p>
            <a:pPr marL="719138" hangingPunct="1">
              <a:lnSpc>
                <a:spcPct val="100000"/>
              </a:lnSpc>
              <a:spcAft>
                <a:spcPts val="1200"/>
              </a:spcAft>
              <a:buClrTx/>
              <a:buFontTx/>
              <a:buNone/>
              <a:tabLst>
                <a:tab pos="4492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charset="0"/>
                <a:ea typeface="Arial Unicode MS" charset="0"/>
                <a:cs typeface="Arial Unicode MS" charset="0"/>
              </a:rPr>
              <a:t>$ </a:t>
            </a:r>
            <a:r>
              <a:rPr lang="en-US" dirty="0" err="1" smtClean="0">
                <a:solidFill>
                  <a:srgbClr val="000000"/>
                </a:solidFill>
                <a:latin typeface="Courier New" charset="0"/>
                <a:ea typeface="Arial Unicode MS" charset="0"/>
                <a:cs typeface="Arial Unicode MS" charset="0"/>
              </a:rPr>
              <a:t>cd</a:t>
            </a:r>
            <a:r>
              <a:rPr lang="en-US" dirty="0" smtClean="0">
                <a:solidFill>
                  <a:srgbClr val="000000"/>
                </a:solidFill>
                <a:latin typeface="Courier New" charset="0"/>
                <a:ea typeface="Arial Unicode MS" charset="0"/>
                <a:cs typeface="Arial Unicode MS" charset="0"/>
              </a:rPr>
              <a:t> Course</a:t>
            </a:r>
            <a:r>
              <a:rPr lang="en-US" dirty="0" smtClean="0">
                <a:solidFill>
                  <a:srgbClr val="000000"/>
                </a:solidFill>
                <a:latin typeface="Courier New" charset="0"/>
                <a:ea typeface="Arial Unicode MS" charset="0"/>
                <a:cs typeface="Arial Unicode MS" charset="0"/>
              </a:rPr>
              <a:t>/</a:t>
            </a:r>
          </a:p>
          <a:p>
            <a:pPr marL="990600" indent="-271463" hangingPunct="1">
              <a:lnSpc>
                <a:spcPct val="150000"/>
              </a:lnSpc>
              <a:buClrTx/>
              <a:buSzPct val="70000"/>
              <a:buFont typeface="+mj-lt"/>
              <a:buAutoNum type="arabicParenR"/>
              <a:tabLst>
                <a:tab pos="4492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s</a:t>
            </a:r>
            <a:r>
              <a:rPr lang="en-US" dirty="0" smtClean="0">
                <a:solidFill>
                  <a:srgbClr val="000000"/>
                </a:solidFill>
                <a:latin typeface="Calibri"/>
                <a:ea typeface="Arial Unicode MS" charset="0"/>
                <a:cs typeface="Calibri"/>
              </a:rPr>
              <a:t>how the contents of the file</a:t>
            </a:r>
            <a:endParaRPr lang="en-US" dirty="0" smtClean="0">
              <a:solidFill>
                <a:srgbClr val="000000"/>
              </a:solidFill>
              <a:latin typeface="Calibri"/>
              <a:ea typeface="Arial Unicode MS" charset="0"/>
              <a:cs typeface="Calibri"/>
            </a:endParaRPr>
          </a:p>
          <a:p>
            <a:pPr marL="719138" hangingPunct="1">
              <a:lnSpc>
                <a:spcPct val="150000"/>
              </a:lnSpc>
              <a:spcAft>
                <a:spcPts val="0"/>
              </a:spcAft>
              <a:buClrTx/>
              <a:tabLst>
                <a:tab pos="447675" algn="l"/>
                <a:tab pos="719138"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charset="0"/>
                <a:ea typeface="Arial Unicode MS" charset="0"/>
                <a:cs typeface="Arial Unicode MS" charset="0"/>
              </a:rPr>
              <a:t>$ cat Saccharomyces_cerevisiae.EF4.70.</a:t>
            </a:r>
            <a:r>
              <a:rPr lang="en-US" dirty="0" smtClean="0">
                <a:solidFill>
                  <a:srgbClr val="000000"/>
                </a:solidFill>
                <a:latin typeface="Courier New" charset="0"/>
                <a:ea typeface="Arial Unicode MS" charset="0"/>
                <a:cs typeface="Arial Unicode MS" charset="0"/>
              </a:rPr>
              <a:t>gtf</a:t>
            </a:r>
          </a:p>
          <a:p>
            <a:pPr marL="990600" indent="-271463" hangingPunct="1">
              <a:lnSpc>
                <a:spcPct val="150000"/>
              </a:lnSpc>
              <a:spcAft>
                <a:spcPts val="0"/>
              </a:spcAft>
              <a:buClrTx/>
              <a:buSzPct val="70000"/>
              <a:buFont typeface="+mj-lt"/>
              <a:buAutoNum type="arabicParenR" startAt="2"/>
              <a:tabLst>
                <a:tab pos="447675" algn="l"/>
                <a:tab pos="719138"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u</a:t>
            </a:r>
            <a:r>
              <a:rPr lang="en-US" dirty="0" smtClean="0">
                <a:solidFill>
                  <a:srgbClr val="000000"/>
                </a:solidFill>
                <a:latin typeface="Calibri"/>
                <a:ea typeface="Arial Unicode MS" charset="0"/>
                <a:cs typeface="Calibri"/>
              </a:rPr>
              <a:t>se output redirection to create a copy</a:t>
            </a:r>
          </a:p>
          <a:p>
            <a:pPr marL="719138" hangingPunct="1">
              <a:lnSpc>
                <a:spcPct val="150000"/>
              </a:lnSpc>
              <a:spcAft>
                <a:spcPts val="0"/>
              </a:spcAft>
              <a:buClrTx/>
              <a:tabLst>
                <a:tab pos="447675" algn="l"/>
                <a:tab pos="719138"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charset="0"/>
                <a:ea typeface="Arial Unicode MS" charset="0"/>
                <a:cs typeface="Arial Unicode MS" charset="0"/>
              </a:rPr>
              <a:t>$ </a:t>
            </a:r>
            <a:r>
              <a:rPr lang="en-US" dirty="0" smtClean="0">
                <a:solidFill>
                  <a:srgbClr val="000000"/>
                </a:solidFill>
                <a:latin typeface="Courier New" charset="0"/>
                <a:ea typeface="Arial Unicode MS" charset="0"/>
                <a:cs typeface="Arial Unicode MS" charset="0"/>
              </a:rPr>
              <a:t>cat Saccharomyces_cerevisiae.EF4.70.</a:t>
            </a:r>
            <a:r>
              <a:rPr lang="en-US" dirty="0" smtClean="0">
                <a:solidFill>
                  <a:srgbClr val="000000"/>
                </a:solidFill>
                <a:latin typeface="Courier New" charset="0"/>
                <a:ea typeface="Arial Unicode MS" charset="0"/>
                <a:cs typeface="Arial Unicode MS" charset="0"/>
              </a:rPr>
              <a:t>gtf &gt; </a:t>
            </a:r>
            <a:r>
              <a:rPr lang="en-US" dirty="0" err="1" smtClean="0">
                <a:solidFill>
                  <a:srgbClr val="000000"/>
                </a:solidFill>
                <a:latin typeface="Courier New" charset="0"/>
                <a:ea typeface="Arial Unicode MS" charset="0"/>
                <a:cs typeface="Arial Unicode MS" charset="0"/>
              </a:rPr>
              <a:t>copy.gtf</a:t>
            </a:r>
            <a:endParaRPr lang="en-US" dirty="0" smtClean="0">
              <a:solidFill>
                <a:srgbClr val="000000"/>
              </a:solidFill>
              <a:latin typeface="Courier New" charset="0"/>
              <a:ea typeface="Arial Unicode MS" charset="0"/>
              <a:cs typeface="Arial Unicode MS" charset="0"/>
            </a:endParaRPr>
          </a:p>
          <a:p>
            <a:pPr marL="990600" indent="-271463" hangingPunct="1">
              <a:lnSpc>
                <a:spcPct val="150000"/>
              </a:lnSpc>
              <a:spcAft>
                <a:spcPts val="0"/>
              </a:spcAft>
              <a:buClrTx/>
              <a:buSzPct val="70000"/>
              <a:buFont typeface="+mj-lt"/>
              <a:buAutoNum type="arabicParenR" startAt="3"/>
              <a:tabLst>
                <a:tab pos="447675" algn="l"/>
                <a:tab pos="719138"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concatenate </a:t>
            </a:r>
            <a:r>
              <a:rPr lang="en-US" dirty="0" smtClean="0">
                <a:solidFill>
                  <a:srgbClr val="000000"/>
                </a:solidFill>
                <a:latin typeface="Courier New"/>
                <a:ea typeface="Arial Unicode MS" charset="0"/>
                <a:cs typeface="Courier New"/>
              </a:rPr>
              <a:t>Saccharomyces_cerevisiae.EF4.70.</a:t>
            </a:r>
            <a:r>
              <a:rPr lang="en-US" dirty="0" smtClean="0">
                <a:solidFill>
                  <a:srgbClr val="000000"/>
                </a:solidFill>
                <a:latin typeface="Courier New"/>
                <a:ea typeface="Arial Unicode MS" charset="0"/>
                <a:cs typeface="Courier New"/>
              </a:rPr>
              <a:t>gtf </a:t>
            </a:r>
            <a:r>
              <a:rPr lang="en-US" dirty="0" smtClean="0">
                <a:solidFill>
                  <a:srgbClr val="000000"/>
                </a:solidFill>
                <a:latin typeface="Calibri"/>
                <a:ea typeface="Arial Unicode MS" charset="0"/>
                <a:cs typeface="Calibri"/>
              </a:rPr>
              <a:t>and </a:t>
            </a:r>
            <a:r>
              <a:rPr lang="en-US" dirty="0" err="1" smtClean="0">
                <a:solidFill>
                  <a:srgbClr val="000000"/>
                </a:solidFill>
                <a:latin typeface="Courier New"/>
                <a:ea typeface="Arial Unicode MS" charset="0"/>
                <a:cs typeface="Courier New"/>
              </a:rPr>
              <a:t>copy.gtf</a:t>
            </a:r>
            <a:endParaRPr lang="en-US" dirty="0" smtClean="0">
              <a:solidFill>
                <a:srgbClr val="000000"/>
              </a:solidFill>
              <a:latin typeface="Courier New"/>
              <a:ea typeface="Arial Unicode MS" charset="0"/>
              <a:cs typeface="Courier New"/>
            </a:endParaRPr>
          </a:p>
          <a:p>
            <a:pPr marL="990600" indent="-271463" hangingPunct="1">
              <a:lnSpc>
                <a:spcPct val="150000"/>
              </a:lnSpc>
              <a:spcAft>
                <a:spcPts val="0"/>
              </a:spcAft>
              <a:buClrTx/>
              <a:buSzPct val="70000"/>
              <a:tabLst>
                <a:tab pos="447675" algn="l"/>
                <a:tab pos="719138"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cat </a:t>
            </a:r>
            <a:r>
              <a:rPr lang="en-US" dirty="0" smtClean="0">
                <a:solidFill>
                  <a:srgbClr val="000000"/>
                </a:solidFill>
                <a:latin typeface="Courier New"/>
                <a:ea typeface="Arial Unicode MS" charset="0"/>
                <a:cs typeface="Courier New"/>
              </a:rPr>
              <a:t>Saccharomyces_cerevisiae.EF4.70.</a:t>
            </a:r>
            <a:r>
              <a:rPr lang="en-US" dirty="0" smtClean="0">
                <a:solidFill>
                  <a:srgbClr val="000000"/>
                </a:solidFill>
                <a:latin typeface="Courier New"/>
                <a:ea typeface="Arial Unicode MS" charset="0"/>
                <a:cs typeface="Courier New"/>
              </a:rPr>
              <a:t>gtf</a:t>
            </a: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copy.gtf</a:t>
            </a:r>
            <a:r>
              <a:rPr lang="en-US" dirty="0" smtClean="0">
                <a:solidFill>
                  <a:srgbClr val="000000"/>
                </a:solidFill>
                <a:latin typeface="Courier New"/>
                <a:ea typeface="Arial Unicode MS" charset="0"/>
                <a:cs typeface="Courier New"/>
              </a:rPr>
              <a:t> &gt; </a:t>
            </a:r>
            <a:r>
              <a:rPr lang="en-US" dirty="0" err="1" smtClean="0">
                <a:solidFill>
                  <a:srgbClr val="000000"/>
                </a:solidFill>
                <a:latin typeface="Courier New"/>
                <a:ea typeface="Arial Unicode MS" charset="0"/>
                <a:cs typeface="Courier New"/>
              </a:rPr>
              <a:t>new.gtf</a:t>
            </a:r>
            <a:endParaRPr lang="en-US" dirty="0" smtClean="0">
              <a:solidFill>
                <a:srgbClr val="000000"/>
              </a:solidFill>
              <a:latin typeface="Courier New"/>
              <a:ea typeface="Arial Unicode MS" charset="0"/>
              <a:cs typeface="Courier New"/>
            </a:endParaRPr>
          </a:p>
          <a:p>
            <a:pPr marL="541338" indent="177800" hangingPunct="1">
              <a:lnSpc>
                <a:spcPct val="100000"/>
              </a:lnSpc>
              <a:spcAft>
                <a:spcPts val="1100"/>
              </a:spcAft>
              <a:buClrTx/>
              <a:buSzPct val="700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solidFill>
                <a:srgbClr val="000000"/>
              </a:solidFill>
              <a:latin typeface="Calibri"/>
              <a:ea typeface="Arial Unicode MS" charset="0"/>
              <a:cs typeface="Calibri"/>
            </a:endParaRPr>
          </a:p>
          <a:p>
            <a:pPr marL="541338" indent="177800" hangingPunct="1">
              <a:lnSpc>
                <a:spcPct val="100000"/>
              </a:lnSpc>
              <a:spcAft>
                <a:spcPts val="1100"/>
              </a:spcAft>
              <a:buClrTx/>
              <a:buSzPct val="700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solidFill>
                <a:srgbClr val="000000"/>
              </a:solidFill>
              <a:latin typeface="Calibri"/>
              <a:ea typeface="Arial Unicode MS" charset="0"/>
              <a:cs typeface="Calibri"/>
            </a:endParaRPr>
          </a:p>
          <a:p>
            <a:pPr marL="541338" indent="177800" hangingPunct="1">
              <a:lnSpc>
                <a:spcPct val="100000"/>
              </a:lnSpc>
              <a:spcAft>
                <a:spcPts val="1100"/>
              </a:spcAft>
              <a:buClrTx/>
              <a:buSzPct val="700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solidFill>
                <a:srgbClr val="000000"/>
              </a:solidFill>
              <a:latin typeface="Calibri"/>
              <a:ea typeface="Arial Unicode MS" charset="0"/>
              <a:cs typeface="Calibri"/>
            </a:endParaRPr>
          </a:p>
          <a:p>
            <a:pPr marL="719138" hangingPunct="1">
              <a:lnSpc>
                <a:spcPct val="100000"/>
              </a:lnSpc>
              <a:buClrTx/>
              <a:buFontTx/>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solidFill>
                <a:srgbClr val="000000"/>
              </a:solidFill>
              <a:latin typeface="Courier New" charset="0"/>
              <a:ea typeface="Arial Unicode MS" charset="0"/>
              <a:cs typeface="Arial Unicode MS"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1535112" y="157163"/>
            <a:ext cx="7772400" cy="9556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err="1" smtClean="0">
                <a:solidFill>
                  <a:srgbClr val="000000"/>
                </a:solidFill>
                <a:latin typeface="Calibri"/>
                <a:ea typeface="Arial Unicode MS" charset="0"/>
                <a:cs typeface="Calibri"/>
              </a:rPr>
              <a:t>w</a:t>
            </a:r>
            <a:r>
              <a:rPr lang="en-US" sz="4400" dirty="0" err="1" smtClean="0">
                <a:solidFill>
                  <a:srgbClr val="000000"/>
                </a:solidFill>
                <a:latin typeface="Calibri"/>
                <a:ea typeface="Arial Unicode MS" charset="0"/>
                <a:cs typeface="Calibri"/>
              </a:rPr>
              <a:t>c</a:t>
            </a:r>
            <a:r>
              <a:rPr lang="en-US" sz="4400" dirty="0" smtClean="0">
                <a:solidFill>
                  <a:srgbClr val="000000"/>
                </a:solidFill>
                <a:latin typeface="Calibri"/>
                <a:ea typeface="Arial Unicode MS" charset="0"/>
                <a:cs typeface="Calibri"/>
              </a:rPr>
              <a:t> command</a:t>
            </a:r>
            <a:endParaRPr lang="en-US" sz="4400" dirty="0" smtClean="0">
              <a:solidFill>
                <a:srgbClr val="000000"/>
              </a:solidFill>
              <a:latin typeface="Calibri"/>
              <a:ea typeface="Arial Unicode MS" charset="0"/>
              <a:cs typeface="Calibri"/>
            </a:endParaRP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4400" dirty="0">
              <a:solidFill>
                <a:srgbClr val="000000"/>
              </a:solidFill>
              <a:latin typeface="Calibri" charset="0"/>
              <a:ea typeface="Arial Unicode MS" charset="0"/>
              <a:cs typeface="Arial Unicode MS" charset="0"/>
            </a:endParaRPr>
          </a:p>
        </p:txBody>
      </p:sp>
      <p:sp>
        <p:nvSpPr>
          <p:cNvPr id="28674" name="Rectangle 2"/>
          <p:cNvSpPr>
            <a:spLocks noChangeArrowheads="1"/>
          </p:cNvSpPr>
          <p:nvPr/>
        </p:nvSpPr>
        <p:spPr bwMode="auto">
          <a:xfrm>
            <a:off x="457200" y="1143000"/>
            <a:ext cx="9459912" cy="3803606"/>
          </a:xfrm>
          <a:prstGeom prst="rect">
            <a:avLst/>
          </a:prstGeom>
          <a:noFill/>
          <a:ln w="9525">
            <a:noFill/>
            <a:round/>
            <a:headEnd/>
            <a:tailEnd/>
          </a:ln>
          <a:effectLst/>
        </p:spPr>
        <p:txBody>
          <a:bodyPr wrap="square" tIns="91440">
            <a:prstTxWarp prst="textNoShape">
              <a:avLst/>
            </a:prstTxWarp>
            <a:spAutoFit/>
          </a:bodyPr>
          <a:lstStyle/>
          <a:p>
            <a:pPr marL="541338" indent="177800" hangingPunct="1">
              <a:lnSpc>
                <a:spcPct val="100000"/>
              </a:lnSpc>
              <a:spcAft>
                <a:spcPts val="1100"/>
              </a:spcAft>
              <a:buClrTx/>
              <a:buSzPct val="70000"/>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err="1" smtClean="0">
                <a:solidFill>
                  <a:srgbClr val="000000"/>
                </a:solidFill>
                <a:latin typeface="Calibri"/>
                <a:ea typeface="Arial Unicode MS" charset="0"/>
                <a:cs typeface="Calibri"/>
              </a:rPr>
              <a:t>wc</a:t>
            </a:r>
            <a:r>
              <a:rPr lang="en-US" sz="2400" dirty="0" smtClean="0">
                <a:solidFill>
                  <a:srgbClr val="000000"/>
                </a:solidFill>
                <a:latin typeface="Calibri"/>
                <a:ea typeface="Arial Unicode MS" charset="0"/>
                <a:cs typeface="Calibri"/>
              </a:rPr>
              <a:t> </a:t>
            </a:r>
            <a:r>
              <a:rPr lang="en-US" sz="2400" dirty="0" smtClean="0">
                <a:solidFill>
                  <a:srgbClr val="000000"/>
                </a:solidFill>
                <a:latin typeface="Calibri"/>
                <a:ea typeface="Arial Unicode MS" charset="0"/>
                <a:cs typeface="Calibri"/>
              </a:rPr>
              <a:t>command (displays number of lines, words, and bytes)</a:t>
            </a:r>
          </a:p>
          <a:p>
            <a:pPr marL="541338" indent="177800" hangingPunct="1">
              <a:lnSpc>
                <a:spcPct val="100000"/>
              </a:lnSpc>
              <a:spcAft>
                <a:spcPts val="1100"/>
              </a:spcAft>
              <a:buClrTx/>
              <a:buSzPct val="700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wc</a:t>
            </a:r>
            <a:r>
              <a:rPr lang="en-US" dirty="0" smtClean="0">
                <a:solidFill>
                  <a:srgbClr val="000000"/>
                </a:solidFill>
                <a:latin typeface="Courier New"/>
                <a:ea typeface="Arial Unicode MS" charset="0"/>
                <a:cs typeface="Courier New"/>
              </a:rPr>
              <a:t> Saccharomyces_cerevisiae.EF4.70.gtf </a:t>
            </a:r>
          </a:p>
          <a:p>
            <a:pPr marL="723900" indent="266700" hangingPunct="1">
              <a:lnSpc>
                <a:spcPct val="100000"/>
              </a:lnSpc>
              <a:spcAft>
                <a:spcPts val="1100"/>
              </a:spcAft>
              <a:buClrTx/>
              <a:buSzPct val="70000"/>
              <a:buFont typeface="+mj-lt"/>
              <a:buAutoNum type="arabicParen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Show only the number of lines</a:t>
            </a:r>
            <a:endParaRPr lang="en-US" dirty="0" smtClean="0">
              <a:solidFill>
                <a:srgbClr val="000000"/>
              </a:solidFill>
              <a:latin typeface="Calibri"/>
              <a:ea typeface="Arial Unicode MS" charset="0"/>
              <a:cs typeface="Calibri"/>
            </a:endParaRPr>
          </a:p>
          <a:p>
            <a:pPr marL="541338" indent="177800" hangingPunct="1">
              <a:lnSpc>
                <a:spcPct val="100000"/>
              </a:lnSpc>
              <a:spcAft>
                <a:spcPts val="1100"/>
              </a:spcAft>
              <a:buClrTx/>
              <a:buSzPct val="700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err="1" smtClean="0">
                <a:solidFill>
                  <a:srgbClr val="000000"/>
                </a:solidFill>
                <a:latin typeface="Courier New"/>
                <a:ea typeface="Arial Unicode MS" charset="0"/>
                <a:cs typeface="Courier New"/>
              </a:rPr>
              <a:t>wc</a:t>
            </a:r>
            <a:r>
              <a:rPr lang="en-US" dirty="0" smtClean="0">
                <a:solidFill>
                  <a:srgbClr val="000000"/>
                </a:solidFill>
                <a:latin typeface="Courier New"/>
                <a:ea typeface="Arial Unicode MS" charset="0"/>
                <a:cs typeface="Courier New"/>
              </a:rPr>
              <a:t> </a:t>
            </a:r>
            <a:r>
              <a:rPr lang="en-US" dirty="0" smtClean="0">
                <a:solidFill>
                  <a:srgbClr val="000000"/>
                </a:solidFill>
                <a:latin typeface="Courier New"/>
                <a:ea typeface="Arial Unicode MS" charset="0"/>
                <a:cs typeface="Courier New"/>
              </a:rPr>
              <a:t>–</a:t>
            </a:r>
            <a:r>
              <a:rPr lang="en-US" dirty="0" err="1" smtClean="0">
                <a:solidFill>
                  <a:srgbClr val="000000"/>
                </a:solidFill>
                <a:latin typeface="Courier New"/>
                <a:ea typeface="Arial Unicode MS" charset="0"/>
                <a:cs typeface="Courier New"/>
              </a:rPr>
              <a:t>l</a:t>
            </a:r>
            <a:r>
              <a:rPr lang="en-US" dirty="0" smtClean="0">
                <a:solidFill>
                  <a:srgbClr val="000000"/>
                </a:solidFill>
                <a:latin typeface="Courier New"/>
                <a:ea typeface="Arial Unicode MS" charset="0"/>
                <a:cs typeface="Courier New"/>
              </a:rPr>
              <a:t> Saccharomyces_cerevisiae.EF4.70.gtf </a:t>
            </a:r>
          </a:p>
          <a:p>
            <a:pPr marL="990600" indent="-271463" hangingPunct="1">
              <a:lnSpc>
                <a:spcPct val="100000"/>
              </a:lnSpc>
              <a:spcAft>
                <a:spcPts val="1100"/>
              </a:spcAft>
              <a:buClrTx/>
              <a:buSzPct val="70000"/>
              <a:buFont typeface="+mj-lt"/>
              <a:buAutoNum type="arabicParenR" startAt="2"/>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Check number of lines of </a:t>
            </a:r>
            <a:r>
              <a:rPr lang="en-US" dirty="0" smtClean="0">
                <a:solidFill>
                  <a:srgbClr val="000000"/>
                </a:solidFill>
                <a:latin typeface="Courier New"/>
                <a:ea typeface="Arial Unicode MS" charset="0"/>
                <a:cs typeface="Courier New"/>
              </a:rPr>
              <a:t>Saccharomyces_cerevisiae.EF4.70.gtf </a:t>
            </a:r>
            <a:r>
              <a:rPr lang="en-US" dirty="0" err="1" smtClean="0">
                <a:solidFill>
                  <a:srgbClr val="000000"/>
                </a:solidFill>
                <a:latin typeface="Courier New"/>
                <a:ea typeface="Arial Unicode MS" charset="0"/>
                <a:cs typeface="Courier New"/>
              </a:rPr>
              <a:t>copy.gtf</a:t>
            </a:r>
            <a:r>
              <a:rPr lang="en-US" dirty="0" smtClean="0">
                <a:solidFill>
                  <a:srgbClr val="000000"/>
                </a:solidFill>
                <a:latin typeface="Calibri"/>
                <a:ea typeface="Arial Unicode MS" charset="0"/>
                <a:cs typeface="Calibri"/>
              </a:rPr>
              <a:t> and </a:t>
            </a:r>
            <a:r>
              <a:rPr lang="en-US" dirty="0" err="1" smtClean="0">
                <a:solidFill>
                  <a:srgbClr val="000000"/>
                </a:solidFill>
                <a:latin typeface="Courier New"/>
                <a:ea typeface="Arial Unicode MS" charset="0"/>
                <a:cs typeface="Courier New"/>
              </a:rPr>
              <a:t>new.gtf</a:t>
            </a:r>
            <a:endParaRPr lang="en-US" dirty="0" smtClean="0">
              <a:solidFill>
                <a:srgbClr val="000000"/>
              </a:solidFill>
              <a:latin typeface="Courier New"/>
              <a:ea typeface="Arial Unicode MS" charset="0"/>
              <a:cs typeface="Courier New"/>
            </a:endParaRPr>
          </a:p>
          <a:p>
            <a:pPr marL="541338" indent="177800" hangingPunct="1">
              <a:lnSpc>
                <a:spcPct val="100000"/>
              </a:lnSpc>
              <a:spcAft>
                <a:spcPts val="1100"/>
              </a:spcAft>
              <a:buClrTx/>
              <a:buSzPct val="700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err="1" smtClean="0">
                <a:solidFill>
                  <a:srgbClr val="000000"/>
                </a:solidFill>
                <a:latin typeface="Courier New" charset="0"/>
                <a:ea typeface="Arial Unicode MS" charset="0"/>
                <a:cs typeface="Arial Unicode MS" charset="0"/>
              </a:rPr>
              <a:t>wc</a:t>
            </a:r>
            <a:r>
              <a:rPr lang="en-US" dirty="0" smtClean="0">
                <a:solidFill>
                  <a:srgbClr val="000000"/>
                </a:solidFill>
                <a:latin typeface="Courier New" charset="0"/>
                <a:ea typeface="Arial Unicode MS" charset="0"/>
                <a:cs typeface="Arial Unicode MS" charset="0"/>
              </a:rPr>
              <a:t> </a:t>
            </a:r>
            <a:r>
              <a:rPr lang="en-US" dirty="0" smtClean="0">
                <a:solidFill>
                  <a:srgbClr val="000000"/>
                </a:solidFill>
                <a:latin typeface="Courier New" charset="0"/>
                <a:ea typeface="Arial Unicode MS" charset="0"/>
                <a:cs typeface="Arial Unicode MS" charset="0"/>
              </a:rPr>
              <a:t>–</a:t>
            </a:r>
            <a:r>
              <a:rPr lang="en-US" dirty="0" err="1" smtClean="0">
                <a:solidFill>
                  <a:srgbClr val="000000"/>
                </a:solidFill>
                <a:latin typeface="Courier New" charset="0"/>
                <a:ea typeface="Arial Unicode MS" charset="0"/>
                <a:cs typeface="Arial Unicode MS" charset="0"/>
              </a:rPr>
              <a:t>l</a:t>
            </a:r>
            <a:r>
              <a:rPr lang="en-US" dirty="0" smtClean="0">
                <a:solidFill>
                  <a:srgbClr val="000000"/>
                </a:solidFill>
                <a:latin typeface="Courier New" charset="0"/>
                <a:ea typeface="Arial Unicode MS" charset="0"/>
                <a:cs typeface="Arial Unicode MS" charset="0"/>
              </a:rPr>
              <a:t> Saccharomyces_cerevisiae.EF4.70.gtf </a:t>
            </a:r>
            <a:r>
              <a:rPr lang="en-US" dirty="0" err="1" smtClean="0">
                <a:solidFill>
                  <a:srgbClr val="000000"/>
                </a:solidFill>
                <a:latin typeface="Courier New" charset="0"/>
                <a:ea typeface="Arial Unicode MS" charset="0"/>
                <a:cs typeface="Arial Unicode MS" charset="0"/>
              </a:rPr>
              <a:t>copy.gtf</a:t>
            </a:r>
            <a:r>
              <a:rPr lang="en-US" dirty="0" smtClean="0">
                <a:solidFill>
                  <a:srgbClr val="000000"/>
                </a:solidFill>
                <a:latin typeface="Courier New" charset="0"/>
                <a:ea typeface="Arial Unicode MS" charset="0"/>
                <a:cs typeface="Arial Unicode MS" charset="0"/>
              </a:rPr>
              <a:t> and </a:t>
            </a:r>
            <a:r>
              <a:rPr lang="en-US" dirty="0" err="1" smtClean="0">
                <a:solidFill>
                  <a:srgbClr val="000000"/>
                </a:solidFill>
                <a:latin typeface="Courier New" charset="0"/>
                <a:ea typeface="Arial Unicode MS" charset="0"/>
                <a:cs typeface="Arial Unicode MS" charset="0"/>
              </a:rPr>
              <a:t>new.gtf</a:t>
            </a:r>
            <a:endParaRPr lang="en-US" dirty="0" smtClean="0">
              <a:solidFill>
                <a:srgbClr val="000000"/>
              </a:solidFill>
              <a:latin typeface="Courier New" charset="0"/>
              <a:ea typeface="Arial Unicode MS" charset="0"/>
              <a:cs typeface="Arial Unicode MS" charset="0"/>
            </a:endParaRPr>
          </a:p>
          <a:p>
            <a:pPr marL="541338" indent="177800" hangingPunct="1">
              <a:lnSpc>
                <a:spcPct val="100000"/>
              </a:lnSpc>
              <a:spcAft>
                <a:spcPts val="1100"/>
              </a:spcAft>
              <a:buClrTx/>
              <a:buSzPct val="700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err="1" smtClean="0">
                <a:solidFill>
                  <a:srgbClr val="000000"/>
                </a:solidFill>
                <a:latin typeface="Courier New" charset="0"/>
                <a:ea typeface="Arial Unicode MS" charset="0"/>
                <a:cs typeface="Arial Unicode MS" charset="0"/>
              </a:rPr>
              <a:t>wc</a:t>
            </a:r>
            <a:r>
              <a:rPr lang="en-US" dirty="0" smtClean="0">
                <a:solidFill>
                  <a:srgbClr val="000000"/>
                </a:solidFill>
                <a:latin typeface="Courier New" charset="0"/>
                <a:ea typeface="Arial Unicode MS" charset="0"/>
                <a:cs typeface="Arial Unicode MS" charset="0"/>
              </a:rPr>
              <a:t> </a:t>
            </a:r>
            <a:r>
              <a:rPr lang="en-US" dirty="0" smtClean="0">
                <a:solidFill>
                  <a:srgbClr val="000000"/>
                </a:solidFill>
                <a:latin typeface="Courier New" charset="0"/>
                <a:ea typeface="Arial Unicode MS" charset="0"/>
                <a:cs typeface="Arial Unicode MS" charset="0"/>
              </a:rPr>
              <a:t>–</a:t>
            </a:r>
            <a:r>
              <a:rPr lang="en-US" dirty="0" err="1" smtClean="0">
                <a:solidFill>
                  <a:srgbClr val="000000"/>
                </a:solidFill>
                <a:latin typeface="Courier New" charset="0"/>
                <a:ea typeface="Arial Unicode MS" charset="0"/>
                <a:cs typeface="Arial Unicode MS" charset="0"/>
              </a:rPr>
              <a:t>l</a:t>
            </a:r>
            <a:r>
              <a:rPr lang="en-US" dirty="0" smtClean="0">
                <a:solidFill>
                  <a:srgbClr val="000000"/>
                </a:solidFill>
                <a:latin typeface="Courier New" charset="0"/>
                <a:ea typeface="Arial Unicode MS" charset="0"/>
                <a:cs typeface="Arial Unicode MS" charset="0"/>
              </a:rPr>
              <a:t> *.</a:t>
            </a:r>
            <a:r>
              <a:rPr lang="en-US" dirty="0" err="1" smtClean="0">
                <a:solidFill>
                  <a:srgbClr val="000000"/>
                </a:solidFill>
                <a:latin typeface="Courier New" charset="0"/>
                <a:ea typeface="Arial Unicode MS" charset="0"/>
                <a:cs typeface="Arial Unicode MS" charset="0"/>
              </a:rPr>
              <a:t>gtf</a:t>
            </a:r>
            <a:endParaRPr lang="en-US" dirty="0" smtClean="0">
              <a:solidFill>
                <a:srgbClr val="000000"/>
              </a:solidFill>
              <a:latin typeface="Calibri"/>
              <a:ea typeface="Arial Unicode MS" charset="0"/>
              <a:cs typeface="Calibri"/>
            </a:endParaRPr>
          </a:p>
          <a:p>
            <a:pPr marL="541338" indent="177800" hangingPunct="1">
              <a:lnSpc>
                <a:spcPct val="100000"/>
              </a:lnSpc>
              <a:spcAft>
                <a:spcPts val="1100"/>
              </a:spcAft>
              <a:buClrTx/>
              <a:buSzPct val="70000"/>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dirty="0" smtClean="0">
              <a:solidFill>
                <a:srgbClr val="000000"/>
              </a:solidFill>
              <a:latin typeface="Courier New"/>
              <a:ea typeface="Arial Unicode MS" charset="0"/>
              <a:cs typeface="Courier New"/>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1382712" y="157163"/>
            <a:ext cx="7772400" cy="9556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smtClean="0">
                <a:solidFill>
                  <a:srgbClr val="000000"/>
                </a:solidFill>
                <a:latin typeface="Calibri"/>
                <a:ea typeface="Arial Unicode MS" charset="0"/>
                <a:cs typeface="Calibri"/>
              </a:rPr>
              <a:t>Reading the contents of a </a:t>
            </a:r>
            <a:r>
              <a:rPr lang="en-US" sz="4400" dirty="0" smtClean="0">
                <a:solidFill>
                  <a:srgbClr val="000000"/>
                </a:solidFill>
                <a:latin typeface="Calibri"/>
                <a:ea typeface="Arial Unicode MS" charset="0"/>
                <a:cs typeface="Calibri"/>
              </a:rPr>
              <a:t>file (II)</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4400" dirty="0">
              <a:solidFill>
                <a:srgbClr val="000000"/>
              </a:solidFill>
              <a:latin typeface="Calibri" charset="0"/>
              <a:ea typeface="Arial Unicode MS" charset="0"/>
              <a:cs typeface="Arial Unicode MS" charset="0"/>
            </a:endParaRPr>
          </a:p>
        </p:txBody>
      </p:sp>
      <p:sp>
        <p:nvSpPr>
          <p:cNvPr id="28674" name="Rectangle 2"/>
          <p:cNvSpPr>
            <a:spLocks noChangeArrowheads="1"/>
          </p:cNvSpPr>
          <p:nvPr/>
        </p:nvSpPr>
        <p:spPr bwMode="auto">
          <a:xfrm>
            <a:off x="457200" y="1143000"/>
            <a:ext cx="9459912" cy="3957494"/>
          </a:xfrm>
          <a:prstGeom prst="rect">
            <a:avLst/>
          </a:prstGeom>
          <a:noFill/>
          <a:ln w="9525">
            <a:noFill/>
            <a:round/>
            <a:headEnd/>
            <a:tailEnd/>
          </a:ln>
          <a:effectLst/>
        </p:spPr>
        <p:txBody>
          <a:bodyPr wrap="square" tIns="91440">
            <a:prstTxWarp prst="textNoShape">
              <a:avLst/>
            </a:prstTxWarp>
            <a:spAutoFit/>
          </a:bodyPr>
          <a:lstStyle/>
          <a:p>
            <a:pPr marL="541338" indent="177800" hangingPunct="1">
              <a:lnSpc>
                <a:spcPct val="100000"/>
              </a:lnSpc>
              <a:spcAft>
                <a:spcPts val="1100"/>
              </a:spcAft>
              <a:buClrTx/>
              <a:buSzPct val="70000"/>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ourier New"/>
                <a:ea typeface="Arial Unicode MS" charset="0"/>
                <a:cs typeface="Courier New"/>
              </a:rPr>
              <a:t>less</a:t>
            </a:r>
            <a:r>
              <a:rPr lang="en-US" sz="2400" dirty="0" smtClean="0">
                <a:solidFill>
                  <a:srgbClr val="000000"/>
                </a:solidFill>
                <a:latin typeface="Calibri"/>
                <a:ea typeface="Arial Unicode MS" charset="0"/>
                <a:cs typeface="Calibri"/>
              </a:rPr>
              <a:t> </a:t>
            </a:r>
            <a:r>
              <a:rPr lang="en-US" sz="2400" dirty="0" smtClean="0">
                <a:solidFill>
                  <a:srgbClr val="000000"/>
                </a:solidFill>
                <a:latin typeface="Calibri"/>
                <a:ea typeface="Arial Unicode MS" charset="0"/>
                <a:cs typeface="Calibri"/>
              </a:rPr>
              <a:t>command is similar to </a:t>
            </a:r>
            <a:r>
              <a:rPr lang="en-US" sz="2400" dirty="0" smtClean="0">
                <a:solidFill>
                  <a:srgbClr val="000000"/>
                </a:solidFill>
                <a:latin typeface="Courier New"/>
                <a:ea typeface="Arial Unicode MS" charset="0"/>
                <a:cs typeface="Courier New"/>
              </a:rPr>
              <a:t>cat</a:t>
            </a:r>
            <a:r>
              <a:rPr lang="en-US" sz="2400" dirty="0" smtClean="0">
                <a:solidFill>
                  <a:srgbClr val="000000"/>
                </a:solidFill>
                <a:latin typeface="Calibri"/>
                <a:ea typeface="Arial Unicode MS" charset="0"/>
                <a:cs typeface="Calibri"/>
              </a:rPr>
              <a:t> but more advanced</a:t>
            </a:r>
          </a:p>
          <a:p>
            <a:pPr marL="982663" indent="-263525" hangingPunct="1">
              <a:lnSpc>
                <a:spcPct val="100000"/>
              </a:lnSpc>
              <a:spcAft>
                <a:spcPts val="1100"/>
              </a:spcAft>
              <a:buClrTx/>
              <a:buSzPct val="700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less Saccharomyces_cerevisiae.EF4.70.gtf</a:t>
            </a:r>
          </a:p>
          <a:p>
            <a:pPr marL="982663" indent="-263525" hangingPunct="1">
              <a:lnSpc>
                <a:spcPct val="100000"/>
              </a:lnSpc>
              <a:spcAft>
                <a:spcPts val="1100"/>
              </a:spcAft>
              <a:buClrTx/>
              <a:buSzPct val="70000"/>
              <a:buFont typeface="+mj-lt"/>
              <a:buAutoNum type="arabicParenR"/>
              <a:tabLst>
                <a:tab pos="44767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less –N (print the line numbers)</a:t>
            </a:r>
          </a:p>
          <a:p>
            <a:pPr marL="982663" indent="-263525" hangingPunct="1">
              <a:lnSpc>
                <a:spcPct val="100000"/>
              </a:lnSpc>
              <a:spcAft>
                <a:spcPts val="1100"/>
              </a:spcAft>
              <a:buClrTx/>
              <a:buSzPct val="70000"/>
              <a:tabLst>
                <a:tab pos="44767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less –N Saccharomyces_cerevisiae.EF4.70.gtf</a:t>
            </a:r>
          </a:p>
          <a:p>
            <a:pPr marL="982663" indent="-263525" hangingPunct="1">
              <a:lnSpc>
                <a:spcPct val="150000"/>
              </a:lnSpc>
              <a:buClrTx/>
              <a:buSzPct val="70000"/>
              <a:buFont typeface="+mj-lt"/>
              <a:buAutoNum type="arabicParenR" startAt="2"/>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press </a:t>
            </a:r>
            <a:r>
              <a:rPr lang="en-US" dirty="0" smtClean="0">
                <a:solidFill>
                  <a:srgbClr val="000000"/>
                </a:solidFill>
                <a:latin typeface="Courier New"/>
                <a:ea typeface="Arial Unicode MS" charset="0"/>
                <a:cs typeface="Courier New"/>
              </a:rPr>
              <a:t>enter </a:t>
            </a:r>
            <a:r>
              <a:rPr lang="en-US" dirty="0" smtClean="0">
                <a:solidFill>
                  <a:srgbClr val="000000"/>
                </a:solidFill>
                <a:latin typeface="Calibri"/>
                <a:ea typeface="Arial Unicode MS" charset="0"/>
                <a:cs typeface="Calibri"/>
              </a:rPr>
              <a:t>to scroll down line by line</a:t>
            </a:r>
          </a:p>
          <a:p>
            <a:pPr marL="982663" indent="-263525" hangingPunct="1">
              <a:lnSpc>
                <a:spcPct val="150000"/>
              </a:lnSpc>
              <a:buClrTx/>
              <a:buSzPct val="70000"/>
              <a:buFont typeface="+mj-lt"/>
              <a:buAutoNum type="arabicParenR" startAt="2"/>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press </a:t>
            </a:r>
            <a:r>
              <a:rPr lang="en-US" dirty="0" smtClean="0">
                <a:solidFill>
                  <a:srgbClr val="000000"/>
                </a:solidFill>
                <a:latin typeface="Courier New"/>
                <a:ea typeface="Arial Unicode MS" charset="0"/>
                <a:cs typeface="Courier New"/>
              </a:rPr>
              <a:t>space</a:t>
            </a:r>
            <a:r>
              <a:rPr lang="en-US" dirty="0" smtClean="0">
                <a:solidFill>
                  <a:srgbClr val="000000"/>
                </a:solidFill>
                <a:latin typeface="Calibri"/>
                <a:ea typeface="Arial Unicode MS" charset="0"/>
                <a:cs typeface="Calibri"/>
              </a:rPr>
              <a:t> to scroll down one window</a:t>
            </a:r>
          </a:p>
          <a:p>
            <a:pPr marL="982663" indent="-263525" hangingPunct="1">
              <a:lnSpc>
                <a:spcPct val="150000"/>
              </a:lnSpc>
              <a:buClrTx/>
              <a:buSzPct val="70000"/>
              <a:buFont typeface="+mj-lt"/>
              <a:buAutoNum type="arabicParenR" startAt="2"/>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press </a:t>
            </a:r>
            <a:r>
              <a:rPr lang="en-US" dirty="0" err="1" smtClean="0">
                <a:solidFill>
                  <a:srgbClr val="000000"/>
                </a:solidFill>
                <a:latin typeface="Courier New"/>
                <a:ea typeface="Arial Unicode MS" charset="0"/>
                <a:cs typeface="Courier New"/>
              </a:rPr>
              <a:t>b</a:t>
            </a:r>
            <a:r>
              <a:rPr lang="en-US" dirty="0" smtClean="0">
                <a:solidFill>
                  <a:srgbClr val="000000"/>
                </a:solidFill>
                <a:latin typeface="Calibri"/>
                <a:ea typeface="Arial Unicode MS" charset="0"/>
                <a:cs typeface="Calibri"/>
              </a:rPr>
              <a:t> to scroll backwards one window</a:t>
            </a:r>
          </a:p>
          <a:p>
            <a:pPr marL="982663" indent="-263525" hangingPunct="1">
              <a:lnSpc>
                <a:spcPct val="150000"/>
              </a:lnSpc>
              <a:buClrTx/>
              <a:buSzPct val="70000"/>
              <a:buFont typeface="+mj-lt"/>
              <a:buAutoNum type="arabicParenR" startAt="2"/>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type </a:t>
            </a:r>
            <a:r>
              <a:rPr lang="en-US" dirty="0" smtClean="0">
                <a:solidFill>
                  <a:srgbClr val="000000"/>
                </a:solidFill>
                <a:latin typeface="Courier New"/>
                <a:ea typeface="Arial Unicode MS" charset="0"/>
                <a:cs typeface="Courier New"/>
              </a:rPr>
              <a:t>/YBR156C </a:t>
            </a:r>
            <a:r>
              <a:rPr lang="en-US" dirty="0" smtClean="0">
                <a:solidFill>
                  <a:srgbClr val="000000"/>
                </a:solidFill>
                <a:latin typeface="Calibri"/>
                <a:ea typeface="Arial Unicode MS" charset="0"/>
                <a:cs typeface="Calibri"/>
              </a:rPr>
              <a:t>to look for this </a:t>
            </a:r>
            <a:r>
              <a:rPr lang="en-US" dirty="0" err="1" smtClean="0">
                <a:solidFill>
                  <a:srgbClr val="000000"/>
                </a:solidFill>
                <a:latin typeface="Calibri"/>
                <a:ea typeface="Arial Unicode MS" charset="0"/>
                <a:cs typeface="Calibri"/>
              </a:rPr>
              <a:t>gene_id</a:t>
            </a:r>
            <a:r>
              <a:rPr lang="en-US" dirty="0" smtClean="0">
                <a:solidFill>
                  <a:srgbClr val="000000"/>
                </a:solidFill>
                <a:latin typeface="Calibri"/>
                <a:ea typeface="Arial Unicode MS" charset="0"/>
                <a:cs typeface="Calibri"/>
              </a:rPr>
              <a:t> in the text</a:t>
            </a:r>
          </a:p>
          <a:p>
            <a:pPr marL="719138" hangingPunct="1">
              <a:lnSpc>
                <a:spcPct val="100000"/>
              </a:lnSpc>
              <a:buClrTx/>
              <a:buFontTx/>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solidFill>
                <a:srgbClr val="000000"/>
              </a:solidFill>
              <a:latin typeface="Courier New" charset="0"/>
              <a:ea typeface="Arial Unicode MS" charset="0"/>
              <a:cs typeface="Arial Unicode MS"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3440112" y="122237"/>
            <a:ext cx="3810000" cy="9556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smtClean="0">
                <a:solidFill>
                  <a:srgbClr val="000000"/>
                </a:solidFill>
                <a:latin typeface="Calibri"/>
                <a:ea typeface="Arial Unicode MS" charset="0"/>
                <a:cs typeface="Calibri"/>
              </a:rPr>
              <a:t>Pipes</a:t>
            </a:r>
            <a:endParaRPr lang="en-US" sz="4400" dirty="0" smtClean="0">
              <a:solidFill>
                <a:srgbClr val="000000"/>
              </a:solidFill>
              <a:latin typeface="Calibri"/>
              <a:ea typeface="Arial Unicode MS" charset="0"/>
              <a:cs typeface="Calibri"/>
            </a:endParaRP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4400" dirty="0">
              <a:solidFill>
                <a:srgbClr val="000000"/>
              </a:solidFill>
              <a:latin typeface="Calibri" charset="0"/>
              <a:ea typeface="Arial Unicode MS" charset="0"/>
              <a:cs typeface="Arial Unicode MS" charset="0"/>
            </a:endParaRPr>
          </a:p>
        </p:txBody>
      </p:sp>
      <p:sp>
        <p:nvSpPr>
          <p:cNvPr id="28674" name="Rectangle 2"/>
          <p:cNvSpPr>
            <a:spLocks noChangeArrowheads="1"/>
          </p:cNvSpPr>
          <p:nvPr/>
        </p:nvSpPr>
        <p:spPr bwMode="auto">
          <a:xfrm>
            <a:off x="457200" y="1143000"/>
            <a:ext cx="9459912" cy="6263254"/>
          </a:xfrm>
          <a:prstGeom prst="rect">
            <a:avLst/>
          </a:prstGeom>
          <a:noFill/>
          <a:ln w="9525">
            <a:noFill/>
            <a:round/>
            <a:headEnd/>
            <a:tailEnd/>
          </a:ln>
          <a:effectLst/>
        </p:spPr>
        <p:txBody>
          <a:bodyPr wrap="square" tIns="91440">
            <a:prstTxWarp prst="textNoShape">
              <a:avLst/>
            </a:prstTxWarp>
            <a:spAutoFit/>
          </a:bodyPr>
          <a:lstStyle/>
          <a:p>
            <a:pPr marL="812800" indent="-279400" hangingPunct="1">
              <a:lnSpc>
                <a:spcPct val="100000"/>
              </a:lnSpc>
              <a:spcAft>
                <a:spcPts val="1100"/>
              </a:spcAft>
              <a:buClrTx/>
              <a:buSzPct val="70000"/>
              <a:buFont typeface="Wingdings" charset="2"/>
              <a:buChar char="§"/>
              <a:tabLst>
                <a:tab pos="7239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a:ea typeface="Arial Unicode MS" charset="0"/>
                <a:cs typeface="Calibri"/>
              </a:rPr>
              <a:t>Pipes (</a:t>
            </a:r>
            <a:r>
              <a:rPr lang="en-US" sz="2400" dirty="0" smtClean="0">
                <a:solidFill>
                  <a:srgbClr val="000000"/>
                </a:solidFill>
                <a:latin typeface="Courier New"/>
                <a:ea typeface="Arial Unicode MS" charset="0"/>
                <a:cs typeface="Courier New"/>
              </a:rPr>
              <a:t>|</a:t>
            </a:r>
            <a:r>
              <a:rPr lang="en-US" sz="2400" dirty="0" smtClean="0">
                <a:solidFill>
                  <a:srgbClr val="000000"/>
                </a:solidFill>
                <a:latin typeface="Calibri"/>
                <a:ea typeface="Arial Unicode MS" charset="0"/>
                <a:cs typeface="Calibri"/>
              </a:rPr>
              <a:t>) it is used to execute processes concurrently that pass data from one to the other</a:t>
            </a:r>
            <a:endParaRPr lang="en-US" sz="2400" dirty="0" smtClean="0">
              <a:solidFill>
                <a:srgbClr val="000000"/>
              </a:solidFill>
              <a:latin typeface="Calibri"/>
              <a:ea typeface="Arial Unicode MS" charset="0"/>
              <a:cs typeface="Calibri"/>
            </a:endParaRPr>
          </a:p>
          <a:p>
            <a:pPr marL="982663" indent="-263525" hangingPunct="1">
              <a:lnSpc>
                <a:spcPct val="100000"/>
              </a:lnSpc>
              <a:spcAft>
                <a:spcPts val="1100"/>
              </a:spcAft>
              <a:buClrTx/>
              <a:buSzPct val="70000"/>
              <a:buFont typeface="+mj-lt"/>
              <a:buAutoNum type="arabicParenR"/>
              <a:tabLst>
                <a:tab pos="44767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Get number of files in the home folder</a:t>
            </a:r>
            <a:endParaRPr lang="en-US" dirty="0" smtClean="0">
              <a:solidFill>
                <a:srgbClr val="000000"/>
              </a:solidFill>
              <a:latin typeface="Calibri"/>
              <a:ea typeface="Arial Unicode MS" charset="0"/>
              <a:cs typeface="Calibri"/>
            </a:endParaRPr>
          </a:p>
          <a:p>
            <a:pPr marL="982663" indent="-263525" hangingPunct="1">
              <a:lnSpc>
                <a:spcPct val="100000"/>
              </a:lnSpc>
              <a:spcAft>
                <a:spcPts val="1100"/>
              </a:spcAft>
              <a:buClrTx/>
              <a:buSzPct val="70000"/>
              <a:tabLst>
                <a:tab pos="44767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a:t>
            </a: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cd</a:t>
            </a:r>
            <a:endParaRPr lang="en-US" dirty="0" smtClean="0">
              <a:solidFill>
                <a:srgbClr val="000000"/>
              </a:solidFill>
              <a:latin typeface="Courier New"/>
              <a:ea typeface="Arial Unicode MS" charset="0"/>
              <a:cs typeface="Courier New"/>
            </a:endParaRPr>
          </a:p>
          <a:p>
            <a:pPr marL="982663" indent="-263525" hangingPunct="1">
              <a:lnSpc>
                <a:spcPct val="100000"/>
              </a:lnSpc>
              <a:spcAft>
                <a:spcPts val="1100"/>
              </a:spcAft>
              <a:buClrTx/>
              <a:buSzPct val="70000"/>
              <a:tabLst>
                <a:tab pos="44767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ls</a:t>
            </a:r>
            <a:r>
              <a:rPr lang="en-US" dirty="0" smtClean="0">
                <a:solidFill>
                  <a:srgbClr val="000000"/>
                </a:solidFill>
                <a:latin typeface="Courier New"/>
                <a:ea typeface="Arial Unicode MS" charset="0"/>
                <a:cs typeface="Courier New"/>
              </a:rPr>
              <a:t> | </a:t>
            </a:r>
            <a:r>
              <a:rPr lang="en-US" dirty="0" err="1" smtClean="0">
                <a:solidFill>
                  <a:srgbClr val="000000"/>
                </a:solidFill>
                <a:latin typeface="Courier New"/>
                <a:ea typeface="Arial Unicode MS" charset="0"/>
                <a:cs typeface="Courier New"/>
              </a:rPr>
              <a:t>wc</a:t>
            </a: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l</a:t>
            </a:r>
            <a:endParaRPr lang="en-US" dirty="0" smtClean="0">
              <a:solidFill>
                <a:srgbClr val="000000"/>
              </a:solidFill>
              <a:latin typeface="Courier New"/>
              <a:ea typeface="Arial Unicode MS" charset="0"/>
              <a:cs typeface="Courier New"/>
            </a:endParaRPr>
          </a:p>
          <a:p>
            <a:pPr marL="812800" indent="-279400" hangingPunct="1">
              <a:lnSpc>
                <a:spcPct val="100000"/>
              </a:lnSpc>
              <a:spcAft>
                <a:spcPts val="1100"/>
              </a:spcAft>
              <a:buClrTx/>
              <a:buSzPct val="70000"/>
              <a:buFont typeface="Wingdings" charset="2"/>
              <a:buChar char="§"/>
              <a:tabLst>
                <a:tab pos="44767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a:ea typeface="Arial Unicode MS" charset="0"/>
                <a:cs typeface="Calibri"/>
              </a:rPr>
              <a:t>Exercise 3 Remove duplicated </a:t>
            </a:r>
            <a:r>
              <a:rPr lang="en-US" sz="2400" dirty="0" err="1" smtClean="0">
                <a:solidFill>
                  <a:srgbClr val="000000"/>
                </a:solidFill>
                <a:latin typeface="Calibri"/>
                <a:ea typeface="Arial Unicode MS" charset="0"/>
                <a:cs typeface="Calibri"/>
              </a:rPr>
              <a:t>ensembl</a:t>
            </a:r>
            <a:r>
              <a:rPr lang="en-US" sz="2400" dirty="0" smtClean="0">
                <a:solidFill>
                  <a:srgbClr val="000000"/>
                </a:solidFill>
                <a:latin typeface="Calibri"/>
                <a:ea typeface="Arial Unicode MS" charset="0"/>
                <a:cs typeface="Calibri"/>
              </a:rPr>
              <a:t> ids from a file:</a:t>
            </a:r>
          </a:p>
          <a:p>
            <a:pPr marL="982663" indent="-263525" hangingPunct="1">
              <a:lnSpc>
                <a:spcPct val="100000"/>
              </a:lnSpc>
              <a:spcAft>
                <a:spcPts val="1100"/>
              </a:spcAft>
              <a:buClrTx/>
              <a:buSzPct val="70000"/>
              <a:tabLst>
                <a:tab pos="44767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cd</a:t>
            </a:r>
            <a:r>
              <a:rPr lang="en-US" dirty="0" smtClean="0">
                <a:solidFill>
                  <a:srgbClr val="000000"/>
                </a:solidFill>
                <a:latin typeface="Courier New"/>
                <a:ea typeface="Arial Unicode MS" charset="0"/>
                <a:cs typeface="Courier New"/>
              </a:rPr>
              <a:t> Course</a:t>
            </a:r>
            <a:endParaRPr lang="en-US" dirty="0" smtClean="0">
              <a:solidFill>
                <a:srgbClr val="000000"/>
              </a:solidFill>
              <a:latin typeface="Calibri"/>
              <a:ea typeface="Arial Unicode MS" charset="0"/>
              <a:cs typeface="Calibri"/>
            </a:endParaRPr>
          </a:p>
          <a:p>
            <a:pPr marL="990600" indent="-271463" hangingPunct="1">
              <a:lnSpc>
                <a:spcPct val="100000"/>
              </a:lnSpc>
              <a:spcAft>
                <a:spcPts val="1100"/>
              </a:spcAft>
              <a:buClrTx/>
              <a:buSzPct val="70000"/>
              <a:buAutoNum type="arabicParenR"/>
              <a:tabLst>
                <a:tab pos="44767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d</a:t>
            </a:r>
            <a:r>
              <a:rPr lang="en-US" dirty="0" smtClean="0">
                <a:solidFill>
                  <a:srgbClr val="000000"/>
                </a:solidFill>
                <a:latin typeface="Calibri"/>
                <a:ea typeface="Arial Unicode MS" charset="0"/>
                <a:cs typeface="Calibri"/>
              </a:rPr>
              <a:t>ownload file from our server</a:t>
            </a:r>
          </a:p>
          <a:p>
            <a:pPr marL="1062038" indent="-342900" hangingPunct="1">
              <a:lnSpc>
                <a:spcPct val="100000"/>
              </a:lnSpc>
              <a:spcAft>
                <a:spcPts val="1100"/>
              </a:spcAft>
              <a:buClrTx/>
              <a:buSzPct val="70000"/>
              <a:tabLst>
                <a:tab pos="44767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curl http://</a:t>
            </a:r>
            <a:r>
              <a:rPr lang="en-US" dirty="0" err="1" smtClean="0">
                <a:solidFill>
                  <a:srgbClr val="000000"/>
                </a:solidFill>
                <a:latin typeface="Courier New"/>
                <a:ea typeface="Arial Unicode MS" charset="0"/>
                <a:cs typeface="Courier New"/>
              </a:rPr>
              <a:t>nin.crg.es/bioinfo/unix_course/ensembl_ids.txt</a:t>
            </a:r>
            <a:r>
              <a:rPr lang="en-US" dirty="0" smtClean="0">
                <a:solidFill>
                  <a:srgbClr val="000000"/>
                </a:solidFill>
                <a:latin typeface="Courier New"/>
                <a:ea typeface="Arial Unicode MS" charset="0"/>
                <a:cs typeface="Courier New"/>
              </a:rPr>
              <a:t>  &gt; </a:t>
            </a:r>
            <a:r>
              <a:rPr lang="en-US" dirty="0" err="1" smtClean="0">
                <a:solidFill>
                  <a:srgbClr val="000000"/>
                </a:solidFill>
                <a:latin typeface="Courier New"/>
                <a:ea typeface="Arial Unicode MS" charset="0"/>
                <a:cs typeface="Courier New"/>
              </a:rPr>
              <a:t>ensembl_ids.txt</a:t>
            </a:r>
            <a:endParaRPr lang="en-US" dirty="0" smtClean="0">
              <a:solidFill>
                <a:srgbClr val="000000"/>
              </a:solidFill>
              <a:latin typeface="Courier New"/>
              <a:ea typeface="Arial Unicode MS" charset="0"/>
              <a:cs typeface="Courier New"/>
            </a:endParaRPr>
          </a:p>
          <a:p>
            <a:pPr marL="990600" indent="-271463" hangingPunct="1">
              <a:lnSpc>
                <a:spcPct val="100000"/>
              </a:lnSpc>
              <a:spcAft>
                <a:spcPts val="1100"/>
              </a:spcAft>
              <a:buClrTx/>
              <a:buSzPct val="70000"/>
              <a:buFont typeface="+mj-lt"/>
              <a:buAutoNum type="arabicParenR" startAt="2"/>
              <a:tabLst>
                <a:tab pos="44767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u</a:t>
            </a:r>
            <a:r>
              <a:rPr lang="en-US" dirty="0" smtClean="0">
                <a:solidFill>
                  <a:srgbClr val="000000"/>
                </a:solidFill>
                <a:latin typeface="Calibri"/>
                <a:ea typeface="Arial Unicode MS" charset="0"/>
                <a:cs typeface="Calibri"/>
              </a:rPr>
              <a:t>se </a:t>
            </a:r>
            <a:r>
              <a:rPr lang="en-US" dirty="0" smtClean="0">
                <a:solidFill>
                  <a:srgbClr val="000000"/>
                </a:solidFill>
                <a:latin typeface="Courier New"/>
                <a:ea typeface="Arial Unicode MS" charset="0"/>
                <a:cs typeface="Courier New"/>
              </a:rPr>
              <a:t>cat</a:t>
            </a:r>
            <a:r>
              <a:rPr lang="en-US" dirty="0" smtClean="0">
                <a:solidFill>
                  <a:srgbClr val="000000"/>
                </a:solidFill>
                <a:latin typeface="Calibri"/>
                <a:ea typeface="Arial Unicode MS" charset="0"/>
                <a:cs typeface="Calibri"/>
              </a:rPr>
              <a:t>, </a:t>
            </a:r>
            <a:r>
              <a:rPr lang="en-US" dirty="0" smtClean="0">
                <a:solidFill>
                  <a:srgbClr val="000000"/>
                </a:solidFill>
                <a:latin typeface="Courier New"/>
                <a:ea typeface="Arial Unicode MS" charset="0"/>
                <a:cs typeface="Courier New"/>
              </a:rPr>
              <a:t>sort</a:t>
            </a:r>
            <a:r>
              <a:rPr lang="en-US" dirty="0" smtClean="0">
                <a:solidFill>
                  <a:srgbClr val="000000"/>
                </a:solidFill>
                <a:latin typeface="Calibri"/>
                <a:ea typeface="Arial Unicode MS" charset="0"/>
                <a:cs typeface="Calibri"/>
              </a:rPr>
              <a:t> and </a:t>
            </a:r>
            <a:r>
              <a:rPr lang="en-US" dirty="0" err="1" smtClean="0">
                <a:solidFill>
                  <a:srgbClr val="000000"/>
                </a:solidFill>
                <a:latin typeface="Courier New"/>
                <a:ea typeface="Arial Unicode MS" charset="0"/>
                <a:cs typeface="Courier New"/>
              </a:rPr>
              <a:t>uniq</a:t>
            </a:r>
            <a:r>
              <a:rPr lang="en-US" dirty="0" smtClean="0">
                <a:solidFill>
                  <a:srgbClr val="000000"/>
                </a:solidFill>
                <a:latin typeface="Calibri"/>
                <a:ea typeface="Arial Unicode MS" charset="0"/>
                <a:cs typeface="Calibri"/>
              </a:rPr>
              <a:t> commands to remove duplicated entries</a:t>
            </a:r>
          </a:p>
          <a:p>
            <a:pPr marL="1062038" indent="-342900" hangingPunct="1">
              <a:lnSpc>
                <a:spcPct val="100000"/>
              </a:lnSpc>
              <a:spcAft>
                <a:spcPts val="1100"/>
              </a:spcAft>
              <a:buClrTx/>
              <a:buSzPct val="70000"/>
              <a:tabLst>
                <a:tab pos="44767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cat </a:t>
            </a:r>
            <a:r>
              <a:rPr lang="en-US" dirty="0" err="1" smtClean="0">
                <a:solidFill>
                  <a:srgbClr val="000000"/>
                </a:solidFill>
                <a:latin typeface="Courier New"/>
                <a:ea typeface="Arial Unicode MS" charset="0"/>
                <a:cs typeface="Courier New"/>
              </a:rPr>
              <a:t>ensembl_ids.txt</a:t>
            </a:r>
            <a:r>
              <a:rPr lang="en-US" dirty="0" smtClean="0">
                <a:solidFill>
                  <a:srgbClr val="000000"/>
                </a:solidFill>
                <a:latin typeface="Courier New"/>
                <a:ea typeface="Arial Unicode MS" charset="0"/>
                <a:cs typeface="Courier New"/>
              </a:rPr>
              <a:t> |sort |</a:t>
            </a:r>
            <a:r>
              <a:rPr lang="en-US" dirty="0" err="1" smtClean="0">
                <a:solidFill>
                  <a:srgbClr val="000000"/>
                </a:solidFill>
                <a:latin typeface="Courier New"/>
                <a:ea typeface="Arial Unicode MS" charset="0"/>
                <a:cs typeface="Courier New"/>
              </a:rPr>
              <a:t>uniq</a:t>
            </a:r>
            <a:endParaRPr lang="en-US" dirty="0" smtClean="0">
              <a:solidFill>
                <a:srgbClr val="000000"/>
              </a:solidFill>
              <a:latin typeface="Courier New"/>
              <a:ea typeface="Arial Unicode MS" charset="0"/>
              <a:cs typeface="Courier New"/>
            </a:endParaRPr>
          </a:p>
          <a:p>
            <a:pPr marL="982663" indent="-263525" hangingPunct="1">
              <a:lnSpc>
                <a:spcPct val="100000"/>
              </a:lnSpc>
              <a:spcAft>
                <a:spcPts val="1100"/>
              </a:spcAft>
              <a:buClrTx/>
              <a:buSzPct val="70000"/>
              <a:tabLst>
                <a:tab pos="44767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solidFill>
                <a:srgbClr val="000000"/>
              </a:solidFill>
              <a:latin typeface="Courier New"/>
              <a:ea typeface="Arial Unicode MS" charset="0"/>
              <a:cs typeface="Courier New"/>
            </a:endParaRPr>
          </a:p>
          <a:p>
            <a:pPr marL="982663" indent="-263525" hangingPunct="1">
              <a:lnSpc>
                <a:spcPct val="100000"/>
              </a:lnSpc>
              <a:spcAft>
                <a:spcPts val="1100"/>
              </a:spcAft>
              <a:buClrTx/>
              <a:buSzPct val="70000"/>
              <a:tabLst>
                <a:tab pos="44767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solidFill>
                <a:srgbClr val="000000"/>
              </a:solidFill>
              <a:latin typeface="Courier New"/>
              <a:ea typeface="Arial Unicode MS" charset="0"/>
              <a:cs typeface="Courier New"/>
            </a:endParaRPr>
          </a:p>
          <a:p>
            <a:pPr marL="719138" hangingPunct="1">
              <a:lnSpc>
                <a:spcPct val="100000"/>
              </a:lnSpc>
              <a:buClrTx/>
              <a:buFontTx/>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solidFill>
                <a:srgbClr val="000000"/>
              </a:solidFill>
              <a:latin typeface="Courier New" charset="0"/>
              <a:ea typeface="Arial Unicode MS" charset="0"/>
              <a:cs typeface="Arial Unicode MS"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685800" y="157164"/>
            <a:ext cx="7772400" cy="803273"/>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a:solidFill>
                  <a:srgbClr val="000000"/>
                </a:solidFill>
                <a:latin typeface="Calibri" charset="0"/>
                <a:ea typeface="Arial Unicode MS" charset="0"/>
                <a:cs typeface="Arial Unicode MS" charset="0"/>
              </a:rPr>
              <a:t>UNIX </a:t>
            </a:r>
            <a:r>
              <a:rPr lang="en-US" sz="4400" dirty="0" smtClean="0">
                <a:solidFill>
                  <a:srgbClr val="000000"/>
                </a:solidFill>
                <a:latin typeface="Calibri" charset="0"/>
                <a:ea typeface="Arial Unicode MS" charset="0"/>
                <a:cs typeface="Arial Unicode MS" charset="0"/>
              </a:rPr>
              <a:t>Philosophy</a:t>
            </a:r>
            <a:endParaRPr lang="en-US" sz="4400" dirty="0">
              <a:solidFill>
                <a:srgbClr val="000000"/>
              </a:solidFill>
              <a:latin typeface="Calibri" charset="0"/>
              <a:ea typeface="Arial Unicode MS" charset="0"/>
              <a:cs typeface="Arial Unicode MS" charset="0"/>
            </a:endParaRPr>
          </a:p>
        </p:txBody>
      </p:sp>
      <p:sp>
        <p:nvSpPr>
          <p:cNvPr id="6146" name="Rectangle 2"/>
          <p:cNvSpPr>
            <a:spLocks noChangeArrowheads="1"/>
          </p:cNvSpPr>
          <p:nvPr/>
        </p:nvSpPr>
        <p:spPr bwMode="auto">
          <a:xfrm>
            <a:off x="442913" y="685800"/>
            <a:ext cx="8015287" cy="1509713"/>
          </a:xfrm>
          <a:prstGeom prst="rect">
            <a:avLst/>
          </a:prstGeom>
          <a:noFill/>
          <a:ln w="9525">
            <a:noFill/>
            <a:round/>
            <a:headEnd/>
            <a:tailEnd/>
          </a:ln>
          <a:effectLst/>
        </p:spPr>
        <p:txBody>
          <a:bodyPr tIns="91440">
            <a:prstTxWarp prst="textNoShape">
              <a:avLst/>
            </a:prstTxWarp>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b="1">
              <a:solidFill>
                <a:srgbClr val="000000"/>
              </a:solidFill>
              <a:latin typeface="Calibri" charset="0"/>
              <a:ea typeface="Arial Unicode MS" charset="0"/>
              <a:cs typeface="Arial Unicode MS"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charset="0"/>
              <a:ea typeface="Arial Unicode MS" charset="0"/>
              <a:cs typeface="Arial Unicode MS"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charset="0"/>
              <a:ea typeface="Arial Unicode MS" charset="0"/>
              <a:cs typeface="Arial Unicode MS"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charset="0"/>
              <a:ea typeface="Arial Unicode MS" charset="0"/>
              <a:cs typeface="Arial Unicode MS" charset="0"/>
            </a:endParaRPr>
          </a:p>
        </p:txBody>
      </p:sp>
      <p:sp>
        <p:nvSpPr>
          <p:cNvPr id="6147" name="Rectangle 3"/>
          <p:cNvSpPr>
            <a:spLocks noChangeArrowheads="1"/>
          </p:cNvSpPr>
          <p:nvPr/>
        </p:nvSpPr>
        <p:spPr bwMode="auto">
          <a:xfrm>
            <a:off x="620712" y="1291817"/>
            <a:ext cx="8015288" cy="4201150"/>
          </a:xfrm>
          <a:prstGeom prst="rect">
            <a:avLst/>
          </a:prstGeom>
          <a:noFill/>
          <a:ln w="9525">
            <a:noFill/>
            <a:round/>
            <a:headEnd/>
            <a:tailEnd/>
          </a:ln>
          <a:effectLst/>
        </p:spPr>
        <p:txBody>
          <a:bodyPr wrap="square" tIns="91440">
            <a:prstTxWarp prst="textNoShape">
              <a:avLst/>
            </a:prstTxWarp>
            <a:spAutoFit/>
          </a:bodyPr>
          <a:lstStyle/>
          <a:p>
            <a:pPr marL="176213" indent="-176213" hangingPunct="1">
              <a:lnSpc>
                <a:spcPct val="100000"/>
              </a:lnSpc>
              <a:buSzPct val="70000"/>
              <a:buFont typeface="Wingdings" charset="2"/>
              <a:buChar char="§"/>
              <a:tabLst>
                <a:tab pos="36195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Portable </a:t>
            </a:r>
            <a:endParaRPr lang="en-US" sz="2400" dirty="0">
              <a:solidFill>
                <a:srgbClr val="000000"/>
              </a:solidFill>
              <a:latin typeface="Calibri" charset="0"/>
              <a:ea typeface="Arial Unicode MS" charset="0"/>
              <a:cs typeface="Arial Unicode MS" charset="0"/>
            </a:endParaRPr>
          </a:p>
          <a:p>
            <a:pPr marL="361950" hangingPunct="1">
              <a:lnSpc>
                <a:spcPct val="100000"/>
              </a:lnSpc>
              <a:buClrTx/>
              <a:buSzPct val="45000"/>
              <a:buFont typeface="Wingdings" charset="2"/>
              <a:buChar char="ü"/>
              <a:tabLst>
                <a:tab pos="36195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rgbClr val="000000"/>
                </a:solidFill>
                <a:latin typeface="Calibri" charset="0"/>
                <a:ea typeface="Arial Unicode MS" charset="0"/>
                <a:cs typeface="Arial Unicode MS" charset="0"/>
              </a:rPr>
              <a:t> Same code should work the same in </a:t>
            </a:r>
            <a:r>
              <a:rPr lang="en-US" dirty="0" smtClean="0">
                <a:solidFill>
                  <a:srgbClr val="000000"/>
                </a:solidFill>
                <a:latin typeface="Calibri" charset="0"/>
                <a:ea typeface="Arial Unicode MS" charset="0"/>
                <a:cs typeface="Arial Unicode MS" charset="0"/>
              </a:rPr>
              <a:t>different platforms</a:t>
            </a:r>
          </a:p>
          <a:p>
            <a:pPr hangingPunct="1">
              <a:lnSpc>
                <a:spcPct val="100000"/>
              </a:lnSpc>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dirty="0">
              <a:solidFill>
                <a:srgbClr val="000000"/>
              </a:solidFill>
              <a:latin typeface="Calibri" charset="0"/>
              <a:ea typeface="Arial Unicode MS" charset="0"/>
              <a:cs typeface="Arial Unicode MS" charset="0"/>
            </a:endParaRPr>
          </a:p>
          <a:p>
            <a:pPr marL="176213" indent="-176213" hangingPunct="1">
              <a:lnSpc>
                <a:spcPct val="100000"/>
              </a:lnSpc>
              <a:buSzPct val="70000"/>
              <a:buFont typeface="Wingdings" charset="2"/>
              <a:buChar char="§"/>
              <a:tabLst>
                <a:tab pos="1762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rgbClr val="000000"/>
                </a:solidFill>
                <a:latin typeface="Calibri" charset="0"/>
                <a:ea typeface="Arial Unicode MS" charset="0"/>
                <a:cs typeface="Arial Unicode MS" charset="0"/>
              </a:rPr>
              <a:t>Multi-tasking </a:t>
            </a:r>
          </a:p>
          <a:p>
            <a:pPr marL="361950" hangingPunct="1">
              <a:lnSpc>
                <a:spcPct val="100000"/>
              </a:lnSpc>
              <a:buClrTx/>
              <a:buSzPct val="45000"/>
              <a:buFont typeface="Wingdings"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rgbClr val="000000"/>
                </a:solidFill>
                <a:latin typeface="Calibri" charset="0"/>
                <a:ea typeface="Arial Unicode MS" charset="0"/>
                <a:cs typeface="Arial Unicode MS" charset="0"/>
              </a:rPr>
              <a:t> </a:t>
            </a:r>
            <a:r>
              <a:rPr lang="en-US" dirty="0">
                <a:solidFill>
                  <a:srgbClr val="000000"/>
                </a:solidFill>
                <a:latin typeface="Calibri" charset="0"/>
                <a:ea typeface="Arial Unicode MS" charset="0"/>
                <a:cs typeface="Arial Unicode MS" charset="0"/>
              </a:rPr>
              <a:t>Different processes can run simultaneously</a:t>
            </a:r>
          </a:p>
          <a:p>
            <a:pPr marL="361950" hangingPunct="1">
              <a:lnSpc>
                <a:spcPct val="100000"/>
              </a:lnSpc>
              <a:buClrTx/>
              <a:buSzPct val="45000"/>
              <a:buFont typeface="Wingdings"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charset="0"/>
                <a:ea typeface="Arial Unicode MS" charset="0"/>
                <a:cs typeface="Arial Unicode MS" charset="0"/>
              </a:rPr>
              <a:t>  Every </a:t>
            </a:r>
            <a:r>
              <a:rPr lang="en-US" dirty="0">
                <a:solidFill>
                  <a:srgbClr val="000000"/>
                </a:solidFill>
                <a:latin typeface="Calibri" charset="0"/>
                <a:ea typeface="Arial Unicode MS" charset="0"/>
                <a:cs typeface="Arial Unicode MS" charset="0"/>
              </a:rPr>
              <a:t>process has a unique identifier (PID)</a:t>
            </a:r>
          </a:p>
          <a:p>
            <a:pPr hangingPunct="1">
              <a:lnSpc>
                <a:spcPct val="100000"/>
              </a:lnSpc>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dirty="0">
              <a:solidFill>
                <a:srgbClr val="000000"/>
              </a:solidFill>
              <a:latin typeface="Calibri" charset="0"/>
              <a:ea typeface="Arial Unicode MS" charset="0"/>
              <a:cs typeface="Arial Unicode MS" charset="0"/>
            </a:endParaRPr>
          </a:p>
          <a:p>
            <a:pPr marL="176213" indent="-176213" hangingPunct="1">
              <a:lnSpc>
                <a:spcPct val="100000"/>
              </a:lnSpc>
              <a:buSzPct val="70000"/>
              <a:buFont typeface="Wingdings" charset="2"/>
              <a:buChar char="§"/>
              <a:tabLst>
                <a:tab pos="2651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rgbClr val="000000"/>
                </a:solidFill>
                <a:latin typeface="Calibri" charset="0"/>
                <a:ea typeface="Arial Unicode MS" charset="0"/>
                <a:cs typeface="Arial Unicode MS" charset="0"/>
              </a:rPr>
              <a:t>Multi-user </a:t>
            </a:r>
          </a:p>
          <a:p>
            <a:pPr marL="361950" hangingPunct="1">
              <a:lnSpc>
                <a:spcPct val="100000"/>
              </a:lnSpc>
              <a:buClrTx/>
              <a:buSzPct val="45000"/>
              <a:buFont typeface="Wingdings" charset="2"/>
              <a:buChar char="ü"/>
              <a:tabLst>
                <a:tab pos="447675" algn="l"/>
                <a:tab pos="5381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rgbClr val="000000"/>
                </a:solidFill>
                <a:latin typeface="Calibri" charset="0"/>
                <a:ea typeface="Arial Unicode MS" charset="0"/>
                <a:cs typeface="Arial Unicode MS" charset="0"/>
              </a:rPr>
              <a:t> </a:t>
            </a:r>
            <a:r>
              <a:rPr lang="en-US" dirty="0">
                <a:solidFill>
                  <a:srgbClr val="000000"/>
                </a:solidFill>
                <a:latin typeface="Calibri" charset="0"/>
                <a:ea typeface="Arial Unicode MS" charset="0"/>
                <a:cs typeface="Arial Unicode MS" charset="0"/>
              </a:rPr>
              <a:t>Many people can use the same machine at the same</a:t>
            </a:r>
            <a:r>
              <a:rPr lang="en-US" dirty="0" smtClean="0">
                <a:solidFill>
                  <a:srgbClr val="000000"/>
                </a:solidFill>
                <a:latin typeface="Calibri" charset="0"/>
                <a:ea typeface="Arial Unicode MS" charset="0"/>
                <a:cs typeface="Arial Unicode MS" charset="0"/>
              </a:rPr>
              <a:t> time</a:t>
            </a:r>
            <a:endParaRPr lang="en-US" dirty="0">
              <a:solidFill>
                <a:srgbClr val="000000"/>
              </a:solidFill>
              <a:latin typeface="Calibri" charset="0"/>
              <a:ea typeface="Arial Unicode MS" charset="0"/>
              <a:cs typeface="Arial Unicode MS" charset="0"/>
            </a:endParaRPr>
          </a:p>
          <a:p>
            <a:pPr marL="361950" hangingPunct="1">
              <a:lnSpc>
                <a:spcPct val="100000"/>
              </a:lnSpc>
              <a:buClrTx/>
              <a:buSzPct val="45000"/>
              <a:buFont typeface="Wingdings" charset="2"/>
              <a:buChar char="ü"/>
              <a:tabLst>
                <a:tab pos="447675" algn="l"/>
                <a:tab pos="5381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rgbClr val="000000"/>
                </a:solidFill>
                <a:latin typeface="Calibri" charset="0"/>
                <a:ea typeface="Arial Unicode MS" charset="0"/>
                <a:cs typeface="Arial Unicode MS" charset="0"/>
              </a:rPr>
              <a:t>  Users can share resources and </a:t>
            </a:r>
            <a:r>
              <a:rPr lang="en-US" dirty="0" smtClean="0">
                <a:solidFill>
                  <a:srgbClr val="000000"/>
                </a:solidFill>
                <a:latin typeface="Calibri" charset="0"/>
                <a:ea typeface="Arial Unicode MS" charset="0"/>
                <a:cs typeface="Arial Unicode MS" charset="0"/>
              </a:rPr>
              <a:t>processes</a:t>
            </a:r>
          </a:p>
          <a:p>
            <a:pPr marL="361950" hangingPunct="1">
              <a:lnSpc>
                <a:spcPct val="100000"/>
              </a:lnSpc>
              <a:buClrTx/>
              <a:buSzPct val="45000"/>
              <a:buFont typeface="Wingdings" charset="2"/>
              <a:buChar char="ü"/>
              <a:tabLst>
                <a:tab pos="447675" algn="l"/>
                <a:tab pos="5381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solidFill>
                <a:srgbClr val="000000"/>
              </a:solidFill>
              <a:latin typeface="Calibri" charset="0"/>
              <a:ea typeface="Arial Unicode MS" charset="0"/>
              <a:cs typeface="Arial Unicode MS" charset="0"/>
            </a:endParaRPr>
          </a:p>
          <a:p>
            <a:pPr marL="176213" indent="-176213" hangingPunct="1">
              <a:lnSpc>
                <a:spcPct val="100000"/>
              </a:lnSpc>
              <a:buClrTx/>
              <a:buSzPct val="70000"/>
              <a:buFont typeface="Wingdings" charset="2"/>
              <a:buChar char="§"/>
              <a:tabLst>
                <a:tab pos="447675" algn="l"/>
                <a:tab pos="5381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Hierarchical file system</a:t>
            </a:r>
            <a:endParaRPr lang="en-US" sz="2400" dirty="0">
              <a:solidFill>
                <a:srgbClr val="000000"/>
              </a:solidFill>
              <a:latin typeface="Calibri" charset="0"/>
              <a:ea typeface="Arial Unicode MS" charset="0"/>
              <a:cs typeface="Arial Unicode MS" charset="0"/>
            </a:endParaRPr>
          </a:p>
        </p:txBody>
      </p:sp>
      <p:pic>
        <p:nvPicPr>
          <p:cNvPr id="8" name="Picture 4"/>
          <p:cNvPicPr>
            <a:picLocks noChangeAspect="1" noChangeArrowheads="1"/>
          </p:cNvPicPr>
          <p:nvPr/>
        </p:nvPicPr>
        <p:blipFill>
          <a:blip r:embed="rId3"/>
          <a:srcRect/>
          <a:stretch>
            <a:fillRect/>
          </a:stretch>
        </p:blipFill>
        <p:spPr bwMode="auto">
          <a:xfrm>
            <a:off x="4125912" y="4846637"/>
            <a:ext cx="3211512" cy="251923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685800" y="157163"/>
            <a:ext cx="7772400" cy="1470025"/>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a:solidFill>
                  <a:srgbClr val="000000"/>
                </a:solidFill>
                <a:latin typeface="Calibri" charset="0"/>
                <a:ea typeface="Arial Unicode MS" charset="0"/>
                <a:cs typeface="Arial Unicode MS" charset="0"/>
              </a:rPr>
              <a:t>GNU (GNU is not UNIX)</a:t>
            </a:r>
          </a:p>
        </p:txBody>
      </p:sp>
      <p:pic>
        <p:nvPicPr>
          <p:cNvPr id="9218" name="Picture 2"/>
          <p:cNvPicPr>
            <a:picLocks noChangeAspect="1" noChangeArrowheads="1"/>
          </p:cNvPicPr>
          <p:nvPr/>
        </p:nvPicPr>
        <p:blipFill>
          <a:blip r:embed="rId3"/>
          <a:srcRect/>
          <a:stretch>
            <a:fillRect/>
          </a:stretch>
        </p:blipFill>
        <p:spPr bwMode="auto">
          <a:xfrm>
            <a:off x="6107112" y="4160837"/>
            <a:ext cx="3036887" cy="2968625"/>
          </a:xfrm>
          <a:prstGeom prst="rect">
            <a:avLst/>
          </a:prstGeom>
          <a:noFill/>
          <a:ln w="9525">
            <a:noFill/>
            <a:round/>
            <a:headEnd/>
            <a:tailEnd/>
          </a:ln>
          <a:effectLst/>
        </p:spPr>
      </p:pic>
      <p:sp>
        <p:nvSpPr>
          <p:cNvPr id="9219" name="Rectangle 3"/>
          <p:cNvSpPr>
            <a:spLocks noChangeArrowheads="1"/>
          </p:cNvSpPr>
          <p:nvPr/>
        </p:nvSpPr>
        <p:spPr bwMode="auto">
          <a:xfrm>
            <a:off x="673100" y="1329561"/>
            <a:ext cx="8482012" cy="5155257"/>
          </a:xfrm>
          <a:prstGeom prst="rect">
            <a:avLst/>
          </a:prstGeom>
          <a:noFill/>
          <a:ln w="9525">
            <a:noFill/>
            <a:round/>
            <a:headEnd/>
            <a:tailEnd/>
          </a:ln>
          <a:effectLst/>
        </p:spPr>
        <p:txBody>
          <a:bodyPr wrap="square" tIns="91440">
            <a:prstTxWarp prst="textNoShape">
              <a:avLst/>
            </a:prstTxWarp>
            <a:spAutoFit/>
          </a:bodyPr>
          <a:lstStyle/>
          <a:p>
            <a:pPr marL="176213" indent="-176213" hangingPunct="1">
              <a:lnSpc>
                <a:spcPct val="100000"/>
              </a:lnSpc>
              <a:spcBef>
                <a:spcPts val="0"/>
              </a:spcBef>
              <a:spcAft>
                <a:spcPts val="1200"/>
              </a:spcAft>
              <a:buClrTx/>
              <a:buSzPct val="70000"/>
              <a:buFont typeface="Wingdings" charset="2"/>
              <a:buChar char="§"/>
              <a:tabLst>
                <a:tab pos="88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Principle</a:t>
            </a:r>
          </a:p>
          <a:p>
            <a:pPr marL="538163" indent="-176213" hangingPunct="1">
              <a:lnSpc>
                <a:spcPct val="100000"/>
              </a:lnSpc>
              <a:spcBef>
                <a:spcPts val="0"/>
              </a:spcBef>
              <a:spcAft>
                <a:spcPts val="1200"/>
              </a:spcAft>
              <a:buClrTx/>
              <a:buSzPct val="45000"/>
              <a:buFont typeface="Wingdings" charset="2"/>
              <a:buChar char="ü"/>
              <a:tabLst>
                <a:tab pos="88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charset="0"/>
                <a:ea typeface="Arial Unicode MS" charset="0"/>
                <a:cs typeface="Arial Unicode MS" charset="0"/>
              </a:rPr>
              <a:t>Project started in 1983 by Richard M. Stallman after a dramatic experience with a printer in the MIT </a:t>
            </a:r>
          </a:p>
          <a:p>
            <a:pPr marL="538163" indent="-176213" hangingPunct="1">
              <a:lnSpc>
                <a:spcPct val="100000"/>
              </a:lnSpc>
              <a:spcAft>
                <a:spcPts val="1200"/>
              </a:spcAft>
              <a:buClrTx/>
              <a:buSzPct val="45000"/>
              <a:buFont typeface="Wingdings" charset="2"/>
              <a:buChar char="ü"/>
              <a:tabLst>
                <a:tab pos="0" algn="l"/>
                <a:tab pos="5381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charset="0"/>
                <a:ea typeface="Arial Unicode MS" charset="0"/>
                <a:cs typeface="Arial Unicode MS" charset="0"/>
              </a:rPr>
              <a:t>UNIX </a:t>
            </a:r>
            <a:r>
              <a:rPr lang="en-US" dirty="0">
                <a:solidFill>
                  <a:srgbClr val="000000"/>
                </a:solidFill>
                <a:latin typeface="Calibri" charset="0"/>
                <a:ea typeface="Arial Unicode MS" charset="0"/>
                <a:cs typeface="Arial Unicode MS" charset="0"/>
              </a:rPr>
              <a:t>implementation based uniquely on free software</a:t>
            </a:r>
            <a:endParaRPr lang="en-US" dirty="0" smtClean="0">
              <a:solidFill>
                <a:srgbClr val="000000"/>
              </a:solidFill>
              <a:latin typeface="Calibri" charset="0"/>
              <a:ea typeface="Arial Unicode MS" charset="0"/>
              <a:cs typeface="Arial Unicode MS" charset="0"/>
            </a:endParaRPr>
          </a:p>
          <a:p>
            <a:pPr marL="538163" indent="-176213" hangingPunct="1">
              <a:lnSpc>
                <a:spcPct val="100000"/>
              </a:lnSpc>
              <a:spcAft>
                <a:spcPts val="1200"/>
              </a:spcAft>
              <a:buClrTx/>
              <a:buSzPct val="45000"/>
              <a:buFont typeface="Wingdings"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charset="0"/>
                <a:ea typeface="Arial Unicode MS" charset="0"/>
                <a:cs typeface="Arial Unicode MS" charset="0"/>
              </a:rPr>
              <a:t>Free software means: users have the freedom to run, copy,</a:t>
            </a:r>
          </a:p>
          <a:p>
            <a:pPr marL="538163" hangingPunct="1">
              <a:lnSpc>
                <a:spcPct val="100000"/>
              </a:lnSpc>
              <a:spcAft>
                <a:spcPts val="120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charset="0"/>
                <a:ea typeface="Arial Unicode MS" charset="0"/>
                <a:cs typeface="Arial Unicode MS" charset="0"/>
              </a:rPr>
              <a:t>distribute, study, change and improve the software </a:t>
            </a:r>
          </a:p>
          <a:p>
            <a:pPr marL="176213" indent="-176213" hangingPunct="1">
              <a:lnSpc>
                <a:spcPct val="100000"/>
              </a:lnSpc>
              <a:spcAft>
                <a:spcPts val="12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Outcome</a:t>
            </a:r>
          </a:p>
          <a:p>
            <a:pPr marL="538163" indent="-176213" hangingPunct="1">
              <a:lnSpc>
                <a:spcPct val="100000"/>
              </a:lnSpc>
              <a:spcAft>
                <a:spcPts val="1200"/>
              </a:spcAft>
              <a:buSzPct val="45000"/>
              <a:buFont typeface="Wingdings" charset="2"/>
              <a:buChar char="ü"/>
              <a:tabLst>
                <a:tab pos="447675" algn="l"/>
                <a:tab pos="5381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rgbClr val="000000"/>
                </a:solidFill>
                <a:latin typeface="Calibri" charset="0"/>
                <a:ea typeface="Arial Unicode MS" charset="0"/>
                <a:cs typeface="Arial Unicode MS" charset="0"/>
              </a:rPr>
              <a:t>Most basic tools</a:t>
            </a:r>
            <a:r>
              <a:rPr lang="en-US" dirty="0" smtClean="0">
                <a:solidFill>
                  <a:srgbClr val="000000"/>
                </a:solidFill>
                <a:latin typeface="Calibri" charset="0"/>
                <a:ea typeface="Arial Unicode MS" charset="0"/>
                <a:cs typeface="Arial Unicode MS" charset="0"/>
              </a:rPr>
              <a:t> are </a:t>
            </a:r>
            <a:r>
              <a:rPr lang="en-US" dirty="0">
                <a:solidFill>
                  <a:srgbClr val="000000"/>
                </a:solidFill>
                <a:latin typeface="Calibri" charset="0"/>
                <a:ea typeface="Arial Unicode MS" charset="0"/>
                <a:cs typeface="Arial Unicode MS" charset="0"/>
              </a:rPr>
              <a:t>from GNU </a:t>
            </a:r>
            <a:r>
              <a:rPr lang="en-US" dirty="0" smtClean="0">
                <a:solidFill>
                  <a:srgbClr val="000000"/>
                </a:solidFill>
                <a:latin typeface="Calibri" charset="0"/>
                <a:ea typeface="Arial Unicode MS" charset="0"/>
                <a:cs typeface="Arial Unicode MS" charset="0"/>
              </a:rPr>
              <a:t>project</a:t>
            </a:r>
          </a:p>
          <a:p>
            <a:pPr marL="538163" indent="-176213" hangingPunct="1">
              <a:lnSpc>
                <a:spcPct val="100000"/>
              </a:lnSpc>
              <a:spcAft>
                <a:spcPts val="1200"/>
              </a:spcAft>
              <a:buSzPct val="45000"/>
              <a:buFont typeface="Wingdings" charset="2"/>
              <a:buChar char="ü"/>
              <a:tabLst>
                <a:tab pos="447675" algn="l"/>
                <a:tab pos="5381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charset="0"/>
                <a:ea typeface="Arial Unicode MS" charset="0"/>
                <a:cs typeface="Arial Unicode MS" charset="0"/>
              </a:rPr>
              <a:t>However</a:t>
            </a:r>
            <a:r>
              <a:rPr lang="en-US" dirty="0">
                <a:solidFill>
                  <a:srgbClr val="000000"/>
                </a:solidFill>
                <a:latin typeface="Calibri" charset="0"/>
                <a:ea typeface="Arial Unicode MS" charset="0"/>
                <a:cs typeface="Arial Unicode MS" charset="0"/>
              </a:rPr>
              <a:t>, a kernel (core of the OS) was missing</a:t>
            </a:r>
            <a:endParaRPr lang="en-US" dirty="0" smtClean="0">
              <a:solidFill>
                <a:srgbClr val="000000"/>
              </a:solidFill>
              <a:latin typeface="Calibri" charset="0"/>
              <a:ea typeface="Arial Unicode MS" charset="0"/>
              <a:cs typeface="Arial Unicode MS" charset="0"/>
            </a:endParaRPr>
          </a:p>
          <a:p>
            <a:pPr hangingPunct="1">
              <a:lnSpc>
                <a:spcPct val="100000"/>
              </a:lnSpc>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dirty="0" smtClean="0">
              <a:solidFill>
                <a:srgbClr val="000000"/>
              </a:solidFill>
              <a:latin typeface="Calibri" charset="0"/>
              <a:ea typeface="Arial Unicode MS" charset="0"/>
              <a:cs typeface="Arial Unicode MS" charset="0"/>
            </a:endParaRPr>
          </a:p>
          <a:p>
            <a:pPr hangingPunct="1">
              <a:lnSpc>
                <a:spcPct val="100000"/>
              </a:lnSpc>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dirty="0" smtClean="0">
              <a:solidFill>
                <a:srgbClr val="000000"/>
              </a:solidFill>
              <a:latin typeface="Calibri" charset="0"/>
              <a:ea typeface="Arial Unicode MS" charset="0"/>
              <a:cs typeface="Arial Unicode MS" charset="0"/>
            </a:endParaRPr>
          </a:p>
          <a:p>
            <a:pPr hangingPunct="1">
              <a:lnSpc>
                <a:spcPct val="100000"/>
              </a:lnSpc>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dirty="0">
              <a:solidFill>
                <a:srgbClr val="000000"/>
              </a:solidFill>
              <a:latin typeface="Calibri" charset="0"/>
              <a:ea typeface="Arial Unicode MS" charset="0"/>
              <a:cs typeface="Arial Unicode MS"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685800" y="157163"/>
            <a:ext cx="7772400" cy="1470025"/>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smtClean="0">
                <a:solidFill>
                  <a:srgbClr val="000000"/>
                </a:solidFill>
                <a:latin typeface="Calibri" charset="0"/>
                <a:ea typeface="Arial Unicode MS" charset="0"/>
                <a:cs typeface="Arial Unicode MS" charset="0"/>
              </a:rPr>
              <a:t>GNU/Linux</a:t>
            </a:r>
            <a:endParaRPr lang="en-US" sz="4400" dirty="0">
              <a:solidFill>
                <a:srgbClr val="000000"/>
              </a:solidFill>
              <a:latin typeface="Calibri" charset="0"/>
              <a:ea typeface="Arial Unicode MS" charset="0"/>
              <a:cs typeface="Arial Unicode MS" charset="0"/>
            </a:endParaRPr>
          </a:p>
        </p:txBody>
      </p:sp>
      <p:pic>
        <p:nvPicPr>
          <p:cNvPr id="10242" name="Picture 2"/>
          <p:cNvPicPr>
            <a:picLocks noChangeAspect="1" noChangeArrowheads="1"/>
          </p:cNvPicPr>
          <p:nvPr/>
        </p:nvPicPr>
        <p:blipFill>
          <a:blip r:embed="rId3"/>
          <a:srcRect/>
          <a:stretch>
            <a:fillRect/>
          </a:stretch>
        </p:blipFill>
        <p:spPr bwMode="auto">
          <a:xfrm>
            <a:off x="6945312" y="3627437"/>
            <a:ext cx="2917825" cy="3430588"/>
          </a:xfrm>
          <a:prstGeom prst="rect">
            <a:avLst/>
          </a:prstGeom>
          <a:noFill/>
          <a:ln w="9525">
            <a:noFill/>
            <a:round/>
            <a:headEnd/>
            <a:tailEnd/>
          </a:ln>
          <a:effectLst/>
        </p:spPr>
      </p:pic>
      <p:sp>
        <p:nvSpPr>
          <p:cNvPr id="10243" name="Rectangle 3"/>
          <p:cNvSpPr>
            <a:spLocks noChangeArrowheads="1"/>
          </p:cNvSpPr>
          <p:nvPr/>
        </p:nvSpPr>
        <p:spPr bwMode="auto">
          <a:xfrm>
            <a:off x="671513" y="1371600"/>
            <a:ext cx="8015287" cy="4847481"/>
          </a:xfrm>
          <a:prstGeom prst="rect">
            <a:avLst/>
          </a:prstGeom>
          <a:noFill/>
          <a:ln w="9525">
            <a:noFill/>
            <a:round/>
            <a:headEnd/>
            <a:tailEnd/>
          </a:ln>
          <a:effectLst/>
        </p:spPr>
        <p:txBody>
          <a:bodyPr wrap="square" tIns="91440">
            <a:prstTxWarp prst="textNoShape">
              <a:avLst/>
            </a:prstTxWarp>
            <a:spAutoFit/>
          </a:bodyPr>
          <a:lstStyle/>
          <a:p>
            <a:pPr marL="176213" indent="-176213" hangingPunct="1">
              <a:lnSpc>
                <a:spcPct val="100000"/>
              </a:lnSpc>
              <a:spcAft>
                <a:spcPts val="1200"/>
              </a:spcAft>
              <a:buClrTx/>
              <a:buSzPct val="70000"/>
              <a:buFont typeface="Wingdings" charset="2"/>
              <a:buChar char="§"/>
              <a:tabLst>
                <a:tab pos="1762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GNU/Linux</a:t>
            </a:r>
          </a:p>
          <a:p>
            <a:pPr marL="538163" indent="-176213" hangingPunct="1">
              <a:lnSpc>
                <a:spcPct val="100000"/>
              </a:lnSpc>
              <a:spcAft>
                <a:spcPts val="1200"/>
              </a:spcAft>
              <a:buClrTx/>
              <a:buSzPct val="45000"/>
              <a:buFont typeface="Wingdings" charset="2"/>
              <a:buChar char="ü"/>
              <a:tabLst>
                <a:tab pos="88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rgbClr val="000000"/>
                </a:solidFill>
                <a:latin typeface="Calibri" charset="0"/>
                <a:ea typeface="Arial Unicode MS" charset="0"/>
                <a:cs typeface="Arial Unicode MS" charset="0"/>
              </a:rPr>
              <a:t>Most popular UNIX-like operating system </a:t>
            </a:r>
            <a:r>
              <a:rPr lang="en-US" dirty="0" smtClean="0">
                <a:solidFill>
                  <a:srgbClr val="000000"/>
                </a:solidFill>
                <a:latin typeface="Calibri" charset="0"/>
                <a:ea typeface="Arial Unicode MS" charset="0"/>
                <a:cs typeface="Arial Unicode MS" charset="0"/>
              </a:rPr>
              <a:t>nowadays</a:t>
            </a:r>
          </a:p>
          <a:p>
            <a:pPr marL="538163" indent="-176213" hangingPunct="1">
              <a:lnSpc>
                <a:spcPct val="100000"/>
              </a:lnSpc>
              <a:spcAft>
                <a:spcPts val="1200"/>
              </a:spcAft>
              <a:buClrTx/>
              <a:buSzPct val="45000"/>
              <a:buFont typeface="Wingdings" charset="2"/>
              <a:buChar char="ü"/>
              <a:tabLst>
                <a:tab pos="88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rgbClr val="000000"/>
                </a:solidFill>
                <a:latin typeface="Calibri" charset="0"/>
                <a:ea typeface="Arial Unicode MS" charset="0"/>
                <a:cs typeface="Arial Unicode MS" charset="0"/>
              </a:rPr>
              <a:t>Based on</a:t>
            </a:r>
            <a:r>
              <a:rPr lang="en-US" dirty="0" smtClean="0">
                <a:solidFill>
                  <a:srgbClr val="000000"/>
                </a:solidFill>
                <a:latin typeface="Calibri" charset="0"/>
                <a:ea typeface="Arial Unicode MS" charset="0"/>
                <a:cs typeface="Arial Unicode MS" charset="0"/>
              </a:rPr>
              <a:t> the Linux </a:t>
            </a:r>
            <a:r>
              <a:rPr lang="en-US" dirty="0">
                <a:solidFill>
                  <a:srgbClr val="000000"/>
                </a:solidFill>
                <a:latin typeface="Calibri" charset="0"/>
                <a:ea typeface="Arial Unicode MS" charset="0"/>
                <a:cs typeface="Arial Unicode MS" charset="0"/>
              </a:rPr>
              <a:t>kernel -&gt;</a:t>
            </a:r>
            <a:r>
              <a:rPr lang="en-US" dirty="0" smtClean="0">
                <a:solidFill>
                  <a:srgbClr val="000000"/>
                </a:solidFill>
                <a:latin typeface="Calibri" charset="0"/>
                <a:ea typeface="Arial Unicode MS" charset="0"/>
                <a:cs typeface="Arial Unicode MS" charset="0"/>
              </a:rPr>
              <a:t> developed by </a:t>
            </a:r>
            <a:r>
              <a:rPr lang="en-US" dirty="0" err="1">
                <a:solidFill>
                  <a:srgbClr val="000000"/>
                </a:solidFill>
                <a:latin typeface="Calibri" charset="0"/>
                <a:ea typeface="Arial Unicode MS" charset="0"/>
                <a:cs typeface="Arial Unicode MS" charset="0"/>
              </a:rPr>
              <a:t>Linus</a:t>
            </a:r>
            <a:r>
              <a:rPr lang="en-US" dirty="0">
                <a:solidFill>
                  <a:srgbClr val="000000"/>
                </a:solidFill>
                <a:latin typeface="Calibri" charset="0"/>
                <a:ea typeface="Arial Unicode MS" charset="0"/>
                <a:cs typeface="Arial Unicode MS" charset="0"/>
              </a:rPr>
              <a:t> </a:t>
            </a:r>
            <a:r>
              <a:rPr lang="en-US" dirty="0" err="1" smtClean="0">
                <a:solidFill>
                  <a:srgbClr val="000000"/>
                </a:solidFill>
                <a:latin typeface="Calibri" charset="0"/>
                <a:ea typeface="Arial Unicode MS" charset="0"/>
                <a:cs typeface="Arial Unicode MS" charset="0"/>
              </a:rPr>
              <a:t>Torvalds</a:t>
            </a:r>
            <a:r>
              <a:rPr lang="en-US" dirty="0" smtClean="0">
                <a:solidFill>
                  <a:srgbClr val="000000"/>
                </a:solidFill>
                <a:latin typeface="Calibri" charset="0"/>
                <a:ea typeface="Arial Unicode MS" charset="0"/>
                <a:cs typeface="Arial Unicode MS" charset="0"/>
              </a:rPr>
              <a:t> in 1991</a:t>
            </a:r>
          </a:p>
          <a:p>
            <a:pPr marL="538163" indent="-176213" hangingPunct="1">
              <a:lnSpc>
                <a:spcPct val="100000"/>
              </a:lnSpc>
              <a:spcAft>
                <a:spcPts val="0"/>
              </a:spcAft>
              <a:buClrTx/>
              <a:buSzPct val="45000"/>
              <a:buFont typeface="Wingdings" charset="2"/>
              <a:buChar char="ü"/>
              <a:tabLst>
                <a:tab pos="88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rgbClr val="000000"/>
                </a:solidFill>
                <a:latin typeface="Calibri" charset="0"/>
                <a:ea typeface="Arial Unicode MS" charset="0"/>
                <a:cs typeface="Arial Unicode MS" charset="0"/>
              </a:rPr>
              <a:t>Inspired on MINIX, an educational demo of UNIX</a:t>
            </a:r>
            <a:endParaRPr lang="en-US" dirty="0" smtClean="0">
              <a:solidFill>
                <a:srgbClr val="000000"/>
              </a:solidFill>
              <a:latin typeface="Calibri" charset="0"/>
              <a:ea typeface="Arial Unicode MS" charset="0"/>
              <a:cs typeface="Arial Unicode MS" charset="0"/>
            </a:endParaRPr>
          </a:p>
          <a:p>
            <a:pPr marL="176213" indent="-176213" hangingPunct="1">
              <a:lnSpc>
                <a:spcPct val="100000"/>
              </a:lnSpc>
              <a:spcBef>
                <a:spcPts val="1200"/>
              </a:spcBef>
              <a:spcAft>
                <a:spcPts val="1200"/>
              </a:spcAft>
              <a:buClrTx/>
              <a:buSzPct val="70000"/>
              <a:buFont typeface="Wingdings" charset="2"/>
              <a:buChar char="§"/>
              <a:tabLst>
                <a:tab pos="1762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Deployed </a:t>
            </a:r>
            <a:r>
              <a:rPr lang="en-US" sz="2400" dirty="0">
                <a:solidFill>
                  <a:srgbClr val="000000"/>
                </a:solidFill>
                <a:latin typeface="Calibri" charset="0"/>
                <a:ea typeface="Arial Unicode MS" charset="0"/>
                <a:cs typeface="Arial Unicode MS" charset="0"/>
              </a:rPr>
              <a:t>in many </a:t>
            </a:r>
            <a:r>
              <a:rPr lang="en-US" sz="2400" dirty="0" smtClean="0">
                <a:solidFill>
                  <a:srgbClr val="000000"/>
                </a:solidFill>
                <a:latin typeface="Calibri" charset="0"/>
                <a:ea typeface="Arial Unicode MS" charset="0"/>
                <a:cs typeface="Arial Unicode MS" charset="0"/>
              </a:rPr>
              <a:t>systems</a:t>
            </a:r>
          </a:p>
          <a:p>
            <a:pPr marL="538163" indent="-176213" hangingPunct="1">
              <a:lnSpc>
                <a:spcPct val="100000"/>
              </a:lnSpc>
              <a:spcBef>
                <a:spcPts val="0"/>
              </a:spcBef>
              <a:spcAft>
                <a:spcPts val="0"/>
              </a:spcAft>
              <a:buClrTx/>
              <a:buSzPct val="45000"/>
              <a:buFont typeface="Wingdings" charset="2"/>
              <a:buChar char="ü"/>
              <a:tabLst>
                <a:tab pos="447675" algn="l"/>
                <a:tab pos="5381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charset="0"/>
                <a:ea typeface="Arial Unicode MS" charset="0"/>
                <a:cs typeface="Arial Unicode MS" charset="0"/>
              </a:rPr>
              <a:t>Computers</a:t>
            </a:r>
            <a:r>
              <a:rPr lang="en-US" dirty="0">
                <a:solidFill>
                  <a:srgbClr val="000000"/>
                </a:solidFill>
                <a:latin typeface="Calibri" charset="0"/>
                <a:ea typeface="Arial Unicode MS" charset="0"/>
                <a:cs typeface="Arial Unicode MS" charset="0"/>
              </a:rPr>
              <a:t>, laptops</a:t>
            </a:r>
            <a:r>
              <a:rPr lang="en-US" dirty="0" smtClean="0">
                <a:solidFill>
                  <a:srgbClr val="000000"/>
                </a:solidFill>
                <a:latin typeface="Calibri" charset="0"/>
                <a:ea typeface="Arial Unicode MS" charset="0"/>
                <a:cs typeface="Arial Unicode MS" charset="0"/>
              </a:rPr>
              <a:t>, mobiles</a:t>
            </a:r>
            <a:r>
              <a:rPr lang="en-US" dirty="0">
                <a:solidFill>
                  <a:srgbClr val="000000"/>
                </a:solidFill>
                <a:latin typeface="Calibri" charset="0"/>
                <a:ea typeface="Arial Unicode MS" charset="0"/>
                <a:cs typeface="Arial Unicode MS" charset="0"/>
              </a:rPr>
              <a:t>, video game consoles,</a:t>
            </a:r>
            <a:r>
              <a:rPr lang="en-US" dirty="0" smtClean="0">
                <a:solidFill>
                  <a:srgbClr val="000000"/>
                </a:solidFill>
                <a:latin typeface="Calibri" charset="0"/>
                <a:ea typeface="Arial Unicode MS" charset="0"/>
                <a:cs typeface="Arial Unicode MS" charset="0"/>
              </a:rPr>
              <a:t> </a:t>
            </a:r>
          </a:p>
          <a:p>
            <a:pPr marL="538163" hangingPunct="1">
              <a:lnSpc>
                <a:spcPct val="100000"/>
              </a:lnSpc>
              <a:spcBef>
                <a:spcPts val="0"/>
              </a:spcBef>
              <a:spcAft>
                <a:spcPts val="1200"/>
              </a:spcAft>
              <a:buClrTx/>
              <a:buSzPct val="45000"/>
              <a:tabLst>
                <a:tab pos="447675" algn="l"/>
                <a:tab pos="5381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charset="0"/>
                <a:ea typeface="Arial Unicode MS" charset="0"/>
                <a:cs typeface="Arial Unicode MS" charset="0"/>
              </a:rPr>
              <a:t>supercomputers</a:t>
            </a:r>
            <a:r>
              <a:rPr lang="en-US" dirty="0">
                <a:solidFill>
                  <a:srgbClr val="000000"/>
                </a:solidFill>
                <a:latin typeface="Calibri" charset="0"/>
                <a:ea typeface="Arial Unicode MS" charset="0"/>
                <a:cs typeface="Arial Unicode MS" charset="0"/>
              </a:rPr>
              <a:t>, </a:t>
            </a:r>
            <a:r>
              <a:rPr lang="en-US" dirty="0" smtClean="0">
                <a:solidFill>
                  <a:srgbClr val="000000"/>
                </a:solidFill>
                <a:latin typeface="Calibri" charset="0"/>
                <a:ea typeface="Arial Unicode MS" charset="0"/>
                <a:cs typeface="Arial Unicode MS" charset="0"/>
              </a:rPr>
              <a:t>etc</a:t>
            </a:r>
            <a:endParaRPr lang="en-US" sz="2400" dirty="0" smtClean="0">
              <a:solidFill>
                <a:srgbClr val="000000"/>
              </a:solidFill>
              <a:latin typeface="Calibri" charset="0"/>
              <a:ea typeface="Arial Unicode MS" charset="0"/>
              <a:cs typeface="Arial Unicode MS" charset="0"/>
            </a:endParaRPr>
          </a:p>
          <a:p>
            <a:pPr marL="176213" indent="-176213" hangingPunct="1">
              <a:lnSpc>
                <a:spcPct val="100000"/>
              </a:lnSpc>
              <a:spcAft>
                <a:spcPts val="1200"/>
              </a:spcAft>
              <a:buClrTx/>
              <a:buSzPct val="70000"/>
              <a:buFont typeface="Wingdings" charset="2"/>
              <a:buChar char="§"/>
              <a:tabLst>
                <a:tab pos="1762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rgbClr val="000000"/>
                </a:solidFill>
                <a:latin typeface="Calibri" charset="0"/>
                <a:ea typeface="Arial Unicode MS" charset="0"/>
                <a:cs typeface="Arial Unicode MS" charset="0"/>
              </a:rPr>
              <a:t>Many distributions or </a:t>
            </a:r>
            <a:r>
              <a:rPr lang="en-US" sz="2400" dirty="0" smtClean="0">
                <a:solidFill>
                  <a:srgbClr val="000000"/>
                </a:solidFill>
                <a:latin typeface="Calibri" charset="0"/>
                <a:ea typeface="Arial Unicode MS" charset="0"/>
                <a:cs typeface="Arial Unicode MS" charset="0"/>
              </a:rPr>
              <a:t>tastes</a:t>
            </a:r>
          </a:p>
          <a:p>
            <a:pPr marL="538163" indent="-176213" hangingPunct="1">
              <a:lnSpc>
                <a:spcPct val="100000"/>
              </a:lnSpc>
              <a:spcBef>
                <a:spcPts val="0"/>
              </a:spcBef>
              <a:spcAft>
                <a:spcPts val="1200"/>
              </a:spcAft>
              <a:buSzPct val="45000"/>
              <a:buFont typeface="Wingdings" charset="2"/>
              <a:buChar char="ü"/>
              <a:tabLst>
                <a:tab pos="447675" algn="l"/>
                <a:tab pos="5381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rgbClr val="000000"/>
                </a:solidFill>
                <a:latin typeface="Calibri" charset="0"/>
                <a:ea typeface="Arial Unicode MS" charset="0"/>
                <a:cs typeface="Arial Unicode MS" charset="0"/>
              </a:rPr>
              <a:t>Desktop / workstation: </a:t>
            </a:r>
            <a:r>
              <a:rPr lang="en-US" dirty="0" err="1">
                <a:solidFill>
                  <a:srgbClr val="000000"/>
                </a:solidFill>
                <a:latin typeface="Calibri" charset="0"/>
                <a:ea typeface="Arial Unicode MS" charset="0"/>
                <a:cs typeface="Arial Unicode MS" charset="0"/>
              </a:rPr>
              <a:t>Ubuntu</a:t>
            </a:r>
            <a:r>
              <a:rPr lang="en-US" dirty="0">
                <a:solidFill>
                  <a:srgbClr val="000000"/>
                </a:solidFill>
                <a:latin typeface="Calibri" charset="0"/>
                <a:ea typeface="Arial Unicode MS" charset="0"/>
                <a:cs typeface="Arial Unicode MS" charset="0"/>
              </a:rPr>
              <a:t>, Fedora</a:t>
            </a:r>
          </a:p>
          <a:p>
            <a:pPr marL="538163" indent="-176213" hangingPunct="1">
              <a:lnSpc>
                <a:spcPct val="100000"/>
              </a:lnSpc>
              <a:spcBef>
                <a:spcPts val="0"/>
              </a:spcBef>
              <a:spcAft>
                <a:spcPts val="1200"/>
              </a:spcAft>
              <a:buSzPct val="45000"/>
              <a:buFont typeface="Wingdings" charset="2"/>
              <a:buChar char="ü"/>
              <a:tabLst>
                <a:tab pos="447675" algn="l"/>
                <a:tab pos="5381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rgbClr val="000000"/>
                </a:solidFill>
                <a:latin typeface="Calibri" charset="0"/>
                <a:ea typeface="Arial Unicode MS" charset="0"/>
                <a:cs typeface="Arial Unicode MS" charset="0"/>
              </a:rPr>
              <a:t>Server: </a:t>
            </a:r>
            <a:r>
              <a:rPr lang="en-US" dirty="0" err="1">
                <a:solidFill>
                  <a:srgbClr val="000000"/>
                </a:solidFill>
                <a:latin typeface="Calibri" charset="0"/>
                <a:ea typeface="Arial Unicode MS" charset="0"/>
                <a:cs typeface="Arial Unicode MS" charset="0"/>
              </a:rPr>
              <a:t>Debian</a:t>
            </a:r>
            <a:r>
              <a:rPr lang="en-US" dirty="0">
                <a:solidFill>
                  <a:srgbClr val="000000"/>
                </a:solidFill>
                <a:latin typeface="Calibri" charset="0"/>
                <a:ea typeface="Arial Unicode MS" charset="0"/>
                <a:cs typeface="Arial Unicode MS" charset="0"/>
              </a:rPr>
              <a:t>, </a:t>
            </a:r>
            <a:r>
              <a:rPr lang="en-US" dirty="0" err="1" smtClean="0">
                <a:solidFill>
                  <a:srgbClr val="000000"/>
                </a:solidFill>
                <a:latin typeface="Calibri" charset="0"/>
                <a:ea typeface="Arial Unicode MS" charset="0"/>
                <a:cs typeface="Arial Unicode MS" charset="0"/>
              </a:rPr>
              <a:t>RedHat</a:t>
            </a:r>
            <a:endParaRPr lang="en-US" dirty="0" smtClean="0">
              <a:solidFill>
                <a:srgbClr val="000000"/>
              </a:solidFill>
              <a:latin typeface="Calibri" charset="0"/>
              <a:ea typeface="Arial Unicode MS" charset="0"/>
              <a:cs typeface="Arial Unicode MS" charset="0"/>
            </a:endParaRPr>
          </a:p>
          <a:p>
            <a:pPr marL="538163" indent="-176213" hangingPunct="1">
              <a:lnSpc>
                <a:spcPct val="100000"/>
              </a:lnSpc>
              <a:spcBef>
                <a:spcPts val="0"/>
              </a:spcBef>
              <a:spcAft>
                <a:spcPts val="1200"/>
              </a:spcAft>
              <a:buSzPct val="45000"/>
              <a:buFont typeface="Wingdings" charset="2"/>
              <a:buChar char="ü"/>
              <a:tabLst>
                <a:tab pos="447675" algn="l"/>
                <a:tab pos="5381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rgbClr val="000000"/>
                </a:solidFill>
                <a:latin typeface="Calibri" charset="0"/>
                <a:ea typeface="Arial Unicode MS" charset="0"/>
                <a:cs typeface="Arial Unicode MS" charset="0"/>
              </a:rPr>
              <a:t>Handset: Android, </a:t>
            </a:r>
            <a:r>
              <a:rPr lang="en-US" dirty="0" err="1">
                <a:solidFill>
                  <a:srgbClr val="000000"/>
                </a:solidFill>
                <a:latin typeface="Calibri" charset="0"/>
                <a:ea typeface="Arial Unicode MS" charset="0"/>
                <a:cs typeface="Arial Unicode MS" charset="0"/>
              </a:rPr>
              <a:t>MeeGo</a:t>
            </a:r>
            <a:r>
              <a:rPr lang="en-US" dirty="0">
                <a:solidFill>
                  <a:srgbClr val="000000"/>
                </a:solidFill>
                <a:latin typeface="Calibri" charset="0"/>
                <a:ea typeface="Arial Unicode MS" charset="0"/>
                <a:cs typeface="Arial Unicode MS" charset="0"/>
              </a:rPr>
              <a:t>, </a:t>
            </a:r>
            <a:r>
              <a:rPr lang="en-US" dirty="0" smtClean="0">
                <a:solidFill>
                  <a:srgbClr val="000000"/>
                </a:solidFill>
                <a:latin typeface="Calibri" charset="0"/>
                <a:ea typeface="Arial Unicode MS" charset="0"/>
                <a:cs typeface="Arial Unicode MS" charset="0"/>
              </a:rPr>
              <a:t>etc</a:t>
            </a:r>
            <a:endParaRPr lang="en-US" sz="2400" dirty="0">
              <a:solidFill>
                <a:srgbClr val="000000"/>
              </a:solidFill>
              <a:latin typeface="Calibri" charset="0"/>
              <a:ea typeface="Arial Unicode MS" charset="0"/>
              <a:cs typeface="Arial Unicode MS"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685800" y="157163"/>
            <a:ext cx="7772400" cy="1470025"/>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a:solidFill>
                  <a:srgbClr val="000000"/>
                </a:solidFill>
                <a:latin typeface="Calibri" charset="0"/>
                <a:ea typeface="Arial Unicode MS" charset="0"/>
                <a:cs typeface="Arial Unicode MS" charset="0"/>
              </a:rPr>
              <a:t>UNIX layers</a:t>
            </a:r>
          </a:p>
        </p:txBody>
      </p:sp>
      <p:sp>
        <p:nvSpPr>
          <p:cNvPr id="8194" name="Rectangle 2"/>
          <p:cNvSpPr>
            <a:spLocks noChangeArrowheads="1"/>
          </p:cNvSpPr>
          <p:nvPr/>
        </p:nvSpPr>
        <p:spPr bwMode="auto">
          <a:xfrm>
            <a:off x="442913" y="685800"/>
            <a:ext cx="8015287" cy="1509713"/>
          </a:xfrm>
          <a:prstGeom prst="rect">
            <a:avLst/>
          </a:prstGeom>
          <a:noFill/>
          <a:ln w="9525">
            <a:noFill/>
            <a:round/>
            <a:headEnd/>
            <a:tailEnd/>
          </a:ln>
          <a:effectLst/>
        </p:spPr>
        <p:txBody>
          <a:bodyPr tIns="91440">
            <a:prstTxWarp prst="textNoShape">
              <a:avLst/>
            </a:prstTxWarp>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b="1">
              <a:solidFill>
                <a:srgbClr val="000000"/>
              </a:solidFill>
              <a:latin typeface="Calibri" charset="0"/>
              <a:ea typeface="Arial Unicode MS" charset="0"/>
              <a:cs typeface="Arial Unicode MS"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charset="0"/>
              <a:ea typeface="Arial Unicode MS" charset="0"/>
              <a:cs typeface="Arial Unicode MS"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charset="0"/>
              <a:ea typeface="Arial Unicode MS" charset="0"/>
              <a:cs typeface="Arial Unicode MS"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charset="0"/>
              <a:ea typeface="Arial Unicode MS" charset="0"/>
              <a:cs typeface="Arial Unicode MS" charset="0"/>
            </a:endParaRPr>
          </a:p>
        </p:txBody>
      </p:sp>
      <p:pic>
        <p:nvPicPr>
          <p:cNvPr id="8195" name="Picture 3"/>
          <p:cNvPicPr>
            <a:picLocks noChangeAspect="1" noChangeArrowheads="1"/>
          </p:cNvPicPr>
          <p:nvPr/>
        </p:nvPicPr>
        <p:blipFill>
          <a:blip r:embed="rId3"/>
          <a:srcRect/>
          <a:stretch>
            <a:fillRect/>
          </a:stretch>
        </p:blipFill>
        <p:spPr bwMode="auto">
          <a:xfrm>
            <a:off x="5421312" y="1036637"/>
            <a:ext cx="4151312" cy="3570724"/>
          </a:xfrm>
          <a:prstGeom prst="rect">
            <a:avLst/>
          </a:prstGeom>
          <a:noFill/>
          <a:ln w="9525">
            <a:noFill/>
            <a:round/>
            <a:headEnd/>
            <a:tailEnd/>
          </a:ln>
          <a:effectLst/>
        </p:spPr>
      </p:pic>
      <p:sp>
        <p:nvSpPr>
          <p:cNvPr id="8196" name="Text Box 4"/>
          <p:cNvSpPr txBox="1">
            <a:spLocks noChangeArrowheads="1"/>
          </p:cNvSpPr>
          <p:nvPr/>
        </p:nvSpPr>
        <p:spPr bwMode="auto">
          <a:xfrm>
            <a:off x="6183312" y="4770437"/>
            <a:ext cx="2722563" cy="346075"/>
          </a:xfrm>
          <a:prstGeom prst="rect">
            <a:avLst/>
          </a:prstGeom>
          <a:noFill/>
          <a:ln w="9525">
            <a:noFill/>
            <a:round/>
            <a:headEnd/>
            <a:tailEnd/>
          </a:ln>
          <a:effectLst/>
        </p:spPr>
        <p:txBody>
          <a:bodyPr lIns="90000" tIns="60840" rIns="90000" bIns="45000">
            <a:prstTxWarp prst="textNoShape">
              <a:avLst/>
            </a:prstTxWarp>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chemeClr val="bg1">
                    <a:lumMod val="50000"/>
                  </a:schemeClr>
                </a:solidFill>
                <a:ea typeface="Arial Unicode MS" charset="0"/>
                <a:cs typeface="Arial Unicode MS" charset="0"/>
              </a:rPr>
              <a:t>http://eglug.org/node/456</a:t>
            </a:r>
          </a:p>
        </p:txBody>
      </p:sp>
      <p:sp>
        <p:nvSpPr>
          <p:cNvPr id="6" name="TextBox 5"/>
          <p:cNvSpPr txBox="1"/>
          <p:nvPr/>
        </p:nvSpPr>
        <p:spPr>
          <a:xfrm>
            <a:off x="849313" y="1341437"/>
            <a:ext cx="4495800" cy="3447457"/>
          </a:xfrm>
          <a:prstGeom prst="rect">
            <a:avLst/>
          </a:prstGeom>
          <a:noFill/>
        </p:spPr>
        <p:txBody>
          <a:bodyPr wrap="square" rtlCol="0">
            <a:spAutoFit/>
          </a:bodyPr>
          <a:lstStyle/>
          <a:p>
            <a:pPr marL="268288" indent="-268288">
              <a:spcAft>
                <a:spcPts val="1200"/>
              </a:spcAft>
              <a:buSzPct val="75000"/>
              <a:buFont typeface="Wingdings" charset="2"/>
              <a:buChar char="§"/>
            </a:pPr>
            <a:r>
              <a:rPr lang="en-US" dirty="0" smtClean="0">
                <a:solidFill>
                  <a:schemeClr val="tx1"/>
                </a:solidFill>
                <a:latin typeface="Calibri"/>
                <a:cs typeface="Calibri"/>
              </a:rPr>
              <a:t>The Kernel</a:t>
            </a:r>
          </a:p>
          <a:p>
            <a:pPr marL="268288"/>
            <a:r>
              <a:rPr lang="en-US" sz="1400" dirty="0" smtClean="0">
                <a:solidFill>
                  <a:schemeClr val="tx1"/>
                </a:solidFill>
                <a:latin typeface="Calibri"/>
                <a:cs typeface="Calibri"/>
              </a:rPr>
              <a:t>Hub of the operating system. It allocates</a:t>
            </a:r>
          </a:p>
          <a:p>
            <a:pPr marL="268288"/>
            <a:r>
              <a:rPr lang="en-US" sz="1400" dirty="0" smtClean="0">
                <a:solidFill>
                  <a:schemeClr val="tx1"/>
                </a:solidFill>
                <a:latin typeface="Calibri"/>
                <a:cs typeface="Calibri"/>
              </a:rPr>
              <a:t>resources for programs in response to system calls</a:t>
            </a:r>
          </a:p>
          <a:p>
            <a:endParaRPr lang="en-US" dirty="0" smtClean="0">
              <a:solidFill>
                <a:schemeClr val="tx1"/>
              </a:solidFill>
            </a:endParaRPr>
          </a:p>
          <a:p>
            <a:pPr marL="268288" indent="-268288">
              <a:spcAft>
                <a:spcPts val="1200"/>
              </a:spcAft>
              <a:buSzPct val="75000"/>
              <a:buFont typeface="Wingdings" charset="2"/>
              <a:buChar char="§"/>
            </a:pPr>
            <a:r>
              <a:rPr lang="en-US" dirty="0" smtClean="0">
                <a:solidFill>
                  <a:schemeClr val="tx1"/>
                </a:solidFill>
                <a:latin typeface="Calibri"/>
                <a:cs typeface="Calibri"/>
              </a:rPr>
              <a:t>The Shell</a:t>
            </a:r>
          </a:p>
          <a:p>
            <a:pPr marL="268288"/>
            <a:r>
              <a:rPr lang="en-US" sz="1400" dirty="0" smtClean="0">
                <a:solidFill>
                  <a:schemeClr val="tx1"/>
                </a:solidFill>
                <a:latin typeface="Calibri"/>
                <a:cs typeface="Calibri"/>
              </a:rPr>
              <a:t>Interface between the user and the Kernel</a:t>
            </a:r>
          </a:p>
          <a:p>
            <a:endParaRPr lang="en-US" dirty="0" smtClean="0">
              <a:solidFill>
                <a:schemeClr val="tx1"/>
              </a:solidFill>
            </a:endParaRPr>
          </a:p>
          <a:p>
            <a:pPr marL="268288" indent="-268288">
              <a:spcAft>
                <a:spcPts val="1200"/>
              </a:spcAft>
              <a:buSzPct val="75000"/>
              <a:buFont typeface="Wingdings" charset="2"/>
              <a:buChar char="§"/>
            </a:pPr>
            <a:r>
              <a:rPr lang="en-US" dirty="0" smtClean="0">
                <a:solidFill>
                  <a:schemeClr val="tx1"/>
                </a:solidFill>
                <a:latin typeface="Calibri"/>
                <a:cs typeface="Calibri"/>
              </a:rPr>
              <a:t>Example:</a:t>
            </a:r>
          </a:p>
          <a:p>
            <a:pPr marL="268288"/>
            <a:r>
              <a:rPr lang="en-US" sz="1400" dirty="0" smtClean="0">
                <a:solidFill>
                  <a:schemeClr val="tx1"/>
                </a:solidFill>
                <a:latin typeface="Calibri"/>
                <a:cs typeface="Calibri"/>
              </a:rPr>
              <a:t>User enters </a:t>
            </a:r>
            <a:r>
              <a:rPr lang="en-US" sz="1400" dirty="0" err="1" smtClean="0">
                <a:solidFill>
                  <a:schemeClr val="tx1"/>
                </a:solidFill>
                <a:latin typeface="Courier New"/>
                <a:cs typeface="Courier New"/>
              </a:rPr>
              <a:t>ls</a:t>
            </a:r>
            <a:r>
              <a:rPr lang="en-US" sz="1400" dirty="0" smtClean="0">
                <a:solidFill>
                  <a:schemeClr val="tx1"/>
                </a:solidFill>
                <a:latin typeface="Courier New"/>
                <a:cs typeface="Courier New"/>
              </a:rPr>
              <a:t> –al, </a:t>
            </a:r>
            <a:r>
              <a:rPr lang="en-US" sz="1400" dirty="0" smtClean="0">
                <a:solidFill>
                  <a:schemeClr val="tx1"/>
                </a:solidFill>
                <a:latin typeface="Calibri"/>
                <a:cs typeface="Calibri"/>
              </a:rPr>
              <a:t>the shell look for this program and request the Kernel (through a system call) to execute this program.</a:t>
            </a:r>
          </a:p>
          <a:p>
            <a:pPr marL="268288"/>
            <a:r>
              <a:rPr lang="en-US" sz="1400" dirty="0" smtClean="0">
                <a:solidFill>
                  <a:schemeClr val="tx1"/>
                </a:solidFill>
                <a:latin typeface="Calibri"/>
                <a:cs typeface="Calibri"/>
              </a:rPr>
              <a:t>The shell notifies the user when the </a:t>
            </a:r>
            <a:r>
              <a:rPr lang="en-US" sz="1400" dirty="0" err="1" smtClean="0">
                <a:solidFill>
                  <a:schemeClr val="tx1"/>
                </a:solidFill>
                <a:latin typeface="Courier New"/>
                <a:cs typeface="Calibri"/>
              </a:rPr>
              <a:t>ls</a:t>
            </a:r>
            <a:r>
              <a:rPr lang="en-US" sz="1400" dirty="0" smtClean="0">
                <a:solidFill>
                  <a:schemeClr val="tx1"/>
                </a:solidFill>
                <a:latin typeface="Calibri"/>
                <a:cs typeface="Calibri"/>
              </a:rPr>
              <a:t> process is </a:t>
            </a:r>
          </a:p>
          <a:p>
            <a:pPr marL="268288"/>
            <a:r>
              <a:rPr lang="en-US" sz="1400" dirty="0" smtClean="0">
                <a:solidFill>
                  <a:schemeClr val="tx1"/>
                </a:solidFill>
                <a:latin typeface="Calibri"/>
                <a:cs typeface="Calibri"/>
              </a:rPr>
              <a:t>finished so the user can launch another command</a:t>
            </a:r>
            <a:endParaRPr lang="en-US" sz="1400" dirty="0">
              <a:solidFill>
                <a:schemeClr val="tx1"/>
              </a:solidFill>
              <a:latin typeface="Calibri"/>
              <a:cs typeface="Calibri"/>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685800" y="157164"/>
            <a:ext cx="7772400" cy="9556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smtClean="0">
                <a:solidFill>
                  <a:srgbClr val="000000"/>
                </a:solidFill>
                <a:latin typeface="Calibri" charset="0"/>
                <a:ea typeface="Arial Unicode MS" charset="0"/>
                <a:cs typeface="Arial Unicode MS" charset="0"/>
              </a:rPr>
              <a:t>Shell (I)</a:t>
            </a:r>
            <a:endParaRPr lang="en-US" sz="4400" dirty="0">
              <a:solidFill>
                <a:srgbClr val="000000"/>
              </a:solidFill>
              <a:latin typeface="Calibri" charset="0"/>
              <a:ea typeface="Arial Unicode MS" charset="0"/>
              <a:cs typeface="Arial Unicode MS" charset="0"/>
            </a:endParaRPr>
          </a:p>
        </p:txBody>
      </p:sp>
      <p:sp>
        <p:nvSpPr>
          <p:cNvPr id="13314" name="Rectangle 2"/>
          <p:cNvSpPr>
            <a:spLocks noChangeArrowheads="1"/>
          </p:cNvSpPr>
          <p:nvPr/>
        </p:nvSpPr>
        <p:spPr bwMode="auto">
          <a:xfrm>
            <a:off x="773112" y="1402010"/>
            <a:ext cx="9169399" cy="1985159"/>
          </a:xfrm>
          <a:prstGeom prst="rect">
            <a:avLst/>
          </a:prstGeom>
          <a:noFill/>
          <a:ln w="9525">
            <a:noFill/>
            <a:round/>
            <a:headEnd/>
            <a:tailEnd/>
          </a:ln>
          <a:effectLst/>
        </p:spPr>
        <p:txBody>
          <a:bodyPr wrap="square" tIns="91440">
            <a:prstTxWarp prst="textNoShape">
              <a:avLst/>
            </a:prstTxWarp>
            <a:spAutoFit/>
          </a:bodyPr>
          <a:lstStyle/>
          <a:p>
            <a:pPr marL="176213" indent="-176213" hangingPunct="1">
              <a:lnSpc>
                <a:spcPct val="100000"/>
              </a:lnSpc>
              <a:buClrTx/>
              <a:buSzPct val="70000"/>
              <a:buFont typeface="Wingdings" charset="2"/>
              <a:buChar char="§"/>
              <a:tabLst>
                <a:tab pos="1762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Provide an interface for users of an operative system</a:t>
            </a:r>
          </a:p>
          <a:p>
            <a:pPr marL="176213" indent="-176213" hangingPunct="1">
              <a:lnSpc>
                <a:spcPct val="100000"/>
              </a:lnSpc>
              <a:buClrTx/>
              <a:buSzPct val="70000"/>
              <a:buFont typeface="Wingdings" charset="2"/>
              <a:buChar char="§"/>
              <a:tabLst>
                <a:tab pos="1762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Can be command line or graphical</a:t>
            </a:r>
          </a:p>
          <a:p>
            <a:pPr marL="176213" indent="-176213" hangingPunct="1">
              <a:lnSpc>
                <a:spcPct val="100000"/>
              </a:lnSpc>
              <a:buClrTx/>
              <a:buSzPct val="70000"/>
              <a:buFont typeface="Wingdings" charset="2"/>
              <a:buChar char="§"/>
              <a:tabLst>
                <a:tab pos="1762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CLI </a:t>
            </a:r>
            <a:r>
              <a:rPr lang="en-US" sz="2400" dirty="0">
                <a:solidFill>
                  <a:srgbClr val="000000"/>
                </a:solidFill>
                <a:latin typeface="Calibri" charset="0"/>
                <a:ea typeface="Arial Unicode MS" charset="0"/>
                <a:cs typeface="Arial Unicode MS" charset="0"/>
              </a:rPr>
              <a:t>(Command-Line Interfaces)</a:t>
            </a:r>
            <a:r>
              <a:rPr lang="en-US" sz="2400" dirty="0" smtClean="0">
                <a:solidFill>
                  <a:srgbClr val="000000"/>
                </a:solidFill>
                <a:latin typeface="Calibri" charset="0"/>
                <a:ea typeface="Arial Unicode MS" charset="0"/>
                <a:cs typeface="Arial Unicode MS" charset="0"/>
              </a:rPr>
              <a:t> are used </a:t>
            </a:r>
            <a:r>
              <a:rPr lang="en-US" sz="2400" dirty="0">
                <a:solidFill>
                  <a:srgbClr val="000000"/>
                </a:solidFill>
                <a:latin typeface="Calibri" charset="0"/>
                <a:ea typeface="Arial Unicode MS" charset="0"/>
                <a:cs typeface="Arial Unicode MS" charset="0"/>
              </a:rPr>
              <a:t>to work with UNIX </a:t>
            </a:r>
            <a:r>
              <a:rPr lang="en-US" sz="2400" dirty="0" smtClean="0">
                <a:solidFill>
                  <a:srgbClr val="000000"/>
                </a:solidFill>
                <a:latin typeface="Calibri" charset="0"/>
                <a:ea typeface="Arial Unicode MS" charset="0"/>
                <a:cs typeface="Arial Unicode MS" charset="0"/>
              </a:rPr>
              <a:t>machines</a:t>
            </a:r>
          </a:p>
          <a:p>
            <a:pPr marL="176213" indent="-176213" hangingPunct="1">
              <a:lnSpc>
                <a:spcPct val="100000"/>
              </a:lnSpc>
              <a:buClrTx/>
              <a:buSzPct val="70000"/>
              <a:buFont typeface="Wingdings" charset="2"/>
              <a:buChar char="§"/>
              <a:tabLst>
                <a:tab pos="1762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In </a:t>
            </a:r>
            <a:r>
              <a:rPr lang="en-US" sz="2400" dirty="0" err="1" smtClean="0">
                <a:solidFill>
                  <a:srgbClr val="000000"/>
                </a:solidFill>
                <a:latin typeface="Calibri" charset="0"/>
                <a:ea typeface="Arial Unicode MS" charset="0"/>
                <a:cs typeface="Arial Unicode MS" charset="0"/>
              </a:rPr>
              <a:t>CLIs</a:t>
            </a:r>
            <a:r>
              <a:rPr lang="en-US" sz="2400" dirty="0" smtClean="0">
                <a:solidFill>
                  <a:srgbClr val="000000"/>
                </a:solidFill>
                <a:latin typeface="Calibri" charset="0"/>
                <a:ea typeface="Arial Unicode MS" charset="0"/>
                <a:cs typeface="Arial Unicode MS" charset="0"/>
              </a:rPr>
              <a:t> the user issues commands to the programs in the form of successive lines of text</a:t>
            </a:r>
            <a:r>
              <a:rPr lang="en-US" sz="2400" dirty="0" smtClean="0"/>
              <a:t>s</a:t>
            </a:r>
            <a:endParaRPr lang="en-US" sz="2400" dirty="0">
              <a:solidFill>
                <a:srgbClr val="000000"/>
              </a:solidFill>
              <a:latin typeface="Calibri" charset="0"/>
              <a:ea typeface="Arial Unicode MS" charset="0"/>
              <a:cs typeface="Arial Unicode MS" charset="0"/>
            </a:endParaRPr>
          </a:p>
        </p:txBody>
      </p:sp>
      <p:pic>
        <p:nvPicPr>
          <p:cNvPr id="8" name="Picture 7" descr="Windows_7.png"/>
          <p:cNvPicPr>
            <a:picLocks noChangeAspect="1"/>
          </p:cNvPicPr>
          <p:nvPr/>
        </p:nvPicPr>
        <p:blipFill>
          <a:blip r:embed="rId3"/>
          <a:stretch>
            <a:fillRect/>
          </a:stretch>
        </p:blipFill>
        <p:spPr>
          <a:xfrm>
            <a:off x="849312" y="3551237"/>
            <a:ext cx="4495800" cy="3371850"/>
          </a:xfrm>
          <a:prstGeom prst="rect">
            <a:avLst/>
          </a:prstGeom>
        </p:spPr>
      </p:pic>
      <p:pic>
        <p:nvPicPr>
          <p:cNvPr id="9" name="Picture 8" descr="Bash_screenshot.png"/>
          <p:cNvPicPr>
            <a:picLocks noChangeAspect="1"/>
          </p:cNvPicPr>
          <p:nvPr/>
        </p:nvPicPr>
        <p:blipFill>
          <a:blip r:embed="rId4"/>
          <a:stretch>
            <a:fillRect/>
          </a:stretch>
        </p:blipFill>
        <p:spPr>
          <a:xfrm>
            <a:off x="6030912" y="3017837"/>
            <a:ext cx="3112349" cy="4237038"/>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3363912" y="157164"/>
            <a:ext cx="2590800" cy="879473"/>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smtClean="0">
                <a:solidFill>
                  <a:srgbClr val="000000"/>
                </a:solidFill>
                <a:latin typeface="Calibri" charset="0"/>
                <a:ea typeface="Arial Unicode MS" charset="0"/>
                <a:cs typeface="Arial Unicode MS" charset="0"/>
              </a:rPr>
              <a:t>Shell (II)</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4400" dirty="0">
              <a:solidFill>
                <a:srgbClr val="000000"/>
              </a:solidFill>
              <a:latin typeface="Calibri" charset="0"/>
              <a:ea typeface="Arial Unicode MS" charset="0"/>
              <a:cs typeface="Arial Unicode MS" charset="0"/>
            </a:endParaRPr>
          </a:p>
        </p:txBody>
      </p:sp>
      <p:sp>
        <p:nvSpPr>
          <p:cNvPr id="14338" name="Rectangle 2"/>
          <p:cNvSpPr>
            <a:spLocks noChangeArrowheads="1"/>
          </p:cNvSpPr>
          <p:nvPr/>
        </p:nvSpPr>
        <p:spPr bwMode="auto">
          <a:xfrm>
            <a:off x="685800" y="914400"/>
            <a:ext cx="8686800" cy="1154162"/>
          </a:xfrm>
          <a:prstGeom prst="rect">
            <a:avLst/>
          </a:prstGeom>
          <a:noFill/>
          <a:ln w="9525">
            <a:noFill/>
            <a:round/>
            <a:headEnd/>
            <a:tailEnd/>
          </a:ln>
          <a:effectLst/>
        </p:spPr>
        <p:txBody>
          <a:bodyPr tIns="91440">
            <a:prstTxWarp prst="textNoShape">
              <a:avLst/>
            </a:prstTxWarp>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b="1" dirty="0" smtClean="0">
              <a:solidFill>
                <a:srgbClr val="000000"/>
              </a:solidFill>
              <a:latin typeface="Calibri" charset="0"/>
              <a:ea typeface="Arial Unicode MS" charset="0"/>
              <a:cs typeface="Arial Unicode MS"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dirty="0" smtClean="0">
              <a:solidFill>
                <a:srgbClr val="000000"/>
              </a:solidFill>
              <a:latin typeface="Calibri" charset="0"/>
              <a:ea typeface="Arial Unicode MS" charset="0"/>
              <a:cs typeface="Arial Unicode MS" charset="0"/>
            </a:endParaRPr>
          </a:p>
          <a:p>
            <a:pPr hangingPunct="1">
              <a:lnSpc>
                <a:spcPct val="100000"/>
              </a:lnSpc>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dirty="0">
              <a:solidFill>
                <a:srgbClr val="000000"/>
              </a:solidFill>
              <a:latin typeface="Calibri" charset="0"/>
              <a:ea typeface="Arial Unicode MS" charset="0"/>
              <a:cs typeface="Arial Unicode MS" charset="0"/>
            </a:endParaRPr>
          </a:p>
        </p:txBody>
      </p:sp>
      <p:graphicFrame>
        <p:nvGraphicFramePr>
          <p:cNvPr id="7" name="Table 6"/>
          <p:cNvGraphicFramePr>
            <a:graphicFrameLocks noGrp="1"/>
          </p:cNvGraphicFramePr>
          <p:nvPr/>
        </p:nvGraphicFramePr>
        <p:xfrm>
          <a:off x="1306512" y="1265237"/>
          <a:ext cx="7848600" cy="3931919"/>
        </p:xfrm>
        <a:graphic>
          <a:graphicData uri="http://schemas.openxmlformats.org/drawingml/2006/table">
            <a:tbl>
              <a:tblPr firstRow="1" bandRow="1">
                <a:tableStyleId>{912C8C85-51F0-491E-9774-3900AFEF0FD7}</a:tableStyleId>
              </a:tblPr>
              <a:tblGrid>
                <a:gridCol w="1297289"/>
                <a:gridCol w="6551311"/>
              </a:tblGrid>
              <a:tr h="354085">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latin typeface="Calibri" charset="0"/>
                          <a:ea typeface="Arial Unicode MS" charset="0"/>
                          <a:cs typeface="Arial Unicode MS" charset="0"/>
                        </a:rPr>
                        <a:t>Advantages of using a</a:t>
                      </a:r>
                      <a:r>
                        <a:rPr lang="en-US" b="1" baseline="0" dirty="0" smtClean="0">
                          <a:solidFill>
                            <a:schemeClr val="bg1"/>
                          </a:solidFill>
                          <a:latin typeface="Calibri" charset="0"/>
                          <a:ea typeface="Arial Unicode MS" charset="0"/>
                          <a:cs typeface="Arial Unicode MS" charset="0"/>
                        </a:rPr>
                        <a:t> CLI</a:t>
                      </a:r>
                      <a:endParaRPr lang="en-US" b="1" dirty="0" smtClean="0">
                        <a:solidFill>
                          <a:schemeClr val="bg1"/>
                        </a:solidFill>
                        <a:latin typeface="Calibri" charset="0"/>
                        <a:ea typeface="Arial Unicode MS" charset="0"/>
                        <a:cs typeface="Arial Unicode MS" charset="0"/>
                      </a:endParaRPr>
                    </a:p>
                  </a:txBody>
                  <a:tcPr/>
                </a:tc>
                <a:tc hMerge="1">
                  <a:txBody>
                    <a:bodyPr/>
                    <a:lstStyle/>
                    <a:p>
                      <a:endParaRPr lang="en-US" dirty="0"/>
                    </a:p>
                  </a:txBody>
                  <a:tcPr/>
                </a:tc>
              </a:tr>
              <a:tr h="548640">
                <a:tc>
                  <a:txBody>
                    <a:bodyPr/>
                    <a:lstStyle/>
                    <a:p>
                      <a:pPr algn="l"/>
                      <a:r>
                        <a:rPr lang="en-US" dirty="0" smtClean="0"/>
                        <a:t>Control</a:t>
                      </a:r>
                      <a:endParaRPr lang="en-US" dirty="0"/>
                    </a:p>
                  </a:txBody>
                  <a:tcPr anchor="ctr"/>
                </a:tc>
                <a:tc>
                  <a:txBody>
                    <a:bodyPr/>
                    <a:lstStyle/>
                    <a:p>
                      <a:r>
                        <a:rPr lang="en-US" sz="1400" dirty="0" smtClean="0"/>
                        <a:t>Users can copy a specific file from one location to another with a one-line command.</a:t>
                      </a:r>
                      <a:endParaRPr lang="en-US" sz="1400" dirty="0"/>
                    </a:p>
                  </a:txBody>
                  <a:tcPr/>
                </a:tc>
              </a:tr>
              <a:tr h="354085">
                <a:tc>
                  <a:txBody>
                    <a:bodyPr/>
                    <a:lstStyle/>
                    <a:p>
                      <a:pPr algn="l"/>
                      <a:r>
                        <a:rPr lang="en-US" dirty="0" smtClean="0"/>
                        <a:t>Speed</a:t>
                      </a:r>
                      <a:endParaRPr lang="en-US" dirty="0"/>
                    </a:p>
                  </a:txBody>
                  <a:tcPr anchor="ctr"/>
                </a:tc>
                <a:tc>
                  <a:txBody>
                    <a:bodyPr/>
                    <a:lstStyle/>
                    <a:p>
                      <a:r>
                        <a:rPr lang="en-US" sz="1400" dirty="0" smtClean="0"/>
                        <a:t>Command line users only need to use their keyboards to navigate a command line interface and often only need to execute a few lines to perform a task.</a:t>
                      </a:r>
                      <a:endParaRPr lang="en-US" sz="1400" dirty="0"/>
                    </a:p>
                  </a:txBody>
                  <a:tcPr/>
                </a:tc>
              </a:tr>
              <a:tr h="354085">
                <a:tc>
                  <a:txBody>
                    <a:bodyPr/>
                    <a:lstStyle/>
                    <a:p>
                      <a:pPr algn="l"/>
                      <a:r>
                        <a:rPr lang="en-US" dirty="0" smtClean="0"/>
                        <a:t>Resources</a:t>
                      </a:r>
                      <a:endParaRPr lang="en-US" dirty="0"/>
                    </a:p>
                  </a:txBody>
                  <a:tcPr anchor="ctr"/>
                </a:tc>
                <a:tc>
                  <a:txBody>
                    <a:bodyPr/>
                    <a:lstStyle/>
                    <a:p>
                      <a:r>
                        <a:rPr lang="en-US" sz="1400" dirty="0" smtClean="0"/>
                        <a:t>A computer that is only using the command line takes a lot less of the computers system</a:t>
                      </a:r>
                      <a:r>
                        <a:rPr lang="en-US" sz="1400" baseline="0" dirty="0" smtClean="0"/>
                        <a:t> resources</a:t>
                      </a:r>
                      <a:r>
                        <a:rPr lang="en-US" sz="1400" dirty="0" smtClean="0"/>
                        <a:t> than a GUI.</a:t>
                      </a:r>
                      <a:endParaRPr lang="en-US" sz="1400" dirty="0"/>
                    </a:p>
                  </a:txBody>
                  <a:tcPr/>
                </a:tc>
              </a:tr>
              <a:tr h="354085">
                <a:tc>
                  <a:txBody>
                    <a:bodyPr/>
                    <a:lstStyle/>
                    <a:p>
                      <a:pPr algn="l"/>
                      <a:r>
                        <a:rPr lang="en-US" dirty="0" smtClean="0"/>
                        <a:t>Scripting</a:t>
                      </a:r>
                      <a:endParaRPr lang="en-US" dirty="0"/>
                    </a:p>
                  </a:txBody>
                  <a:tcPr anchor="ctr"/>
                </a:tc>
                <a:tc>
                  <a:txBody>
                    <a:bodyPr/>
                    <a:lstStyle/>
                    <a:p>
                      <a:r>
                        <a:rPr lang="en-US" sz="1400" dirty="0" smtClean="0"/>
                        <a:t>A command line interface enables a user to script a sequence of commands to perform a task or execute a program.</a:t>
                      </a:r>
                      <a:endParaRPr lang="en-US" sz="1400" dirty="0"/>
                    </a:p>
                  </a:txBody>
                  <a:tcPr/>
                </a:tc>
              </a:tr>
              <a:tr h="354085">
                <a:tc>
                  <a:txBody>
                    <a:bodyPr/>
                    <a:lstStyle/>
                    <a:p>
                      <a:pPr algn="l"/>
                      <a:r>
                        <a:rPr lang="en-US" dirty="0" smtClean="0"/>
                        <a:t>Diverse</a:t>
                      </a:r>
                      <a:endParaRPr lang="en-US" dirty="0"/>
                    </a:p>
                  </a:txBody>
                  <a:tcPr anchor="ctr"/>
                </a:tc>
                <a:tc>
                  <a:txBody>
                    <a:bodyPr/>
                    <a:lstStyle/>
                    <a:p>
                      <a:r>
                        <a:rPr lang="en-US" sz="1400" dirty="0" smtClean="0"/>
                        <a:t>It</a:t>
                      </a:r>
                      <a:r>
                        <a:rPr lang="en-US" sz="1400" baseline="0" dirty="0" smtClean="0"/>
                        <a:t> does not change as much as the GUI</a:t>
                      </a:r>
                      <a:r>
                        <a:rPr lang="en-US" sz="1400" dirty="0" smtClean="0"/>
                        <a:t>. Although new commands may be introduced, the original commands always remain the same.</a:t>
                      </a:r>
                      <a:endParaRPr lang="en-US" sz="1400" dirty="0"/>
                    </a:p>
                  </a:txBody>
                  <a:tcPr/>
                </a:tc>
              </a:tr>
              <a:tr h="354085">
                <a:tc>
                  <a:txBody>
                    <a:bodyPr/>
                    <a:lstStyle/>
                    <a:p>
                      <a:pPr algn="l"/>
                      <a:r>
                        <a:rPr lang="en-US" dirty="0" smtClean="0"/>
                        <a:t>Strain</a:t>
                      </a:r>
                      <a:endParaRPr lang="en-US" dirty="0"/>
                    </a:p>
                  </a:txBody>
                  <a:tcPr anchor="ctr"/>
                </a:tc>
                <a:tc>
                  <a:txBody>
                    <a:bodyPr/>
                    <a:lstStyle/>
                    <a:p>
                      <a:r>
                        <a:rPr lang="en-US" sz="1400" dirty="0" smtClean="0"/>
                        <a:t>The command line allows the user to keep their hands on the keyboard and rarely have to move from the keyboard to the mouse. Moving back and forth between a keyboard and mouse can cause additional strain and may help contribute to Carpal </a:t>
                      </a:r>
                      <a:r>
                        <a:rPr lang="en-US" sz="1400" dirty="0" smtClean="0"/>
                        <a:t>Tunnel syndrome.</a:t>
                      </a:r>
                      <a:endParaRPr lang="en-US" sz="1400" dirty="0"/>
                    </a:p>
                  </a:txBody>
                  <a:tcPr/>
                </a:tc>
              </a:tr>
            </a:tbl>
          </a:graphicData>
        </a:graphic>
      </p:graphicFrame>
      <p:sp>
        <p:nvSpPr>
          <p:cNvPr id="6" name="TextBox 5"/>
          <p:cNvSpPr txBox="1"/>
          <p:nvPr/>
        </p:nvSpPr>
        <p:spPr>
          <a:xfrm>
            <a:off x="4330347" y="7002925"/>
            <a:ext cx="184666" cy="353174"/>
          </a:xfrm>
          <a:prstGeom prst="rect">
            <a:avLst/>
          </a:prstGeom>
          <a:noFill/>
        </p:spPr>
        <p:txBody>
          <a:bodyPr wrap="none" rtlCol="0">
            <a:spAutoFit/>
          </a:bodyPr>
          <a:lstStyle/>
          <a:p>
            <a:endParaRPr lang="en-US" dirty="0"/>
          </a:p>
        </p:txBody>
      </p:sp>
      <p:sp>
        <p:nvSpPr>
          <p:cNvPr id="8" name="Title 1"/>
          <p:cNvSpPr txBox="1">
            <a:spLocks/>
          </p:cNvSpPr>
          <p:nvPr/>
        </p:nvSpPr>
        <p:spPr>
          <a:xfrm>
            <a:off x="2220913" y="5456236"/>
            <a:ext cx="5638799" cy="304801"/>
          </a:xfrm>
          <a:prstGeom prst="rect">
            <a:avLst/>
          </a:prstGeom>
        </p:spPr>
        <p:txBody>
          <a:bodyPr vert="horz" lIns="91440" tIns="45720" rIns="91440" bIns="45720" rtlCol="0" anchor="ctr">
            <a:normAutofit fontScale="70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bg2"/>
                </a:solidFill>
                <a:effectLst/>
                <a:uLnTx/>
                <a:uFillTx/>
                <a:latin typeface="+mj-lt"/>
                <a:ea typeface="+mj-ea"/>
                <a:cs typeface="+mj-cs"/>
              </a:rPr>
              <a:t>http://www.computerhope.com/issues/ch000619.htm</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2819400" y="157163"/>
            <a:ext cx="4125912" cy="8032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smtClean="0">
                <a:solidFill>
                  <a:srgbClr val="000000"/>
                </a:solidFill>
                <a:latin typeface="Calibri" charset="0"/>
                <a:ea typeface="Arial Unicode MS" charset="0"/>
                <a:cs typeface="Arial Unicode MS" charset="0"/>
              </a:rPr>
              <a:t>Types of shell</a:t>
            </a:r>
            <a:endParaRPr lang="en-US" sz="4400" dirty="0">
              <a:solidFill>
                <a:srgbClr val="000000"/>
              </a:solidFill>
              <a:latin typeface="Calibri" charset="0"/>
              <a:ea typeface="Arial Unicode MS" charset="0"/>
              <a:cs typeface="Arial Unicode MS" charset="0"/>
            </a:endParaRPr>
          </a:p>
        </p:txBody>
      </p:sp>
      <p:sp>
        <p:nvSpPr>
          <p:cNvPr id="5" name="TextBox 4"/>
          <p:cNvSpPr txBox="1"/>
          <p:nvPr/>
        </p:nvSpPr>
        <p:spPr>
          <a:xfrm>
            <a:off x="925512" y="1493837"/>
            <a:ext cx="8077200" cy="2722899"/>
          </a:xfrm>
          <a:prstGeom prst="rect">
            <a:avLst/>
          </a:prstGeom>
          <a:noFill/>
        </p:spPr>
        <p:txBody>
          <a:bodyPr wrap="square" rtlCol="0">
            <a:spAutoFit/>
          </a:bodyPr>
          <a:lstStyle/>
          <a:p>
            <a:pPr marL="176213" indent="-176213">
              <a:spcAft>
                <a:spcPts val="1200"/>
              </a:spcAft>
              <a:buSzPct val="70000"/>
              <a:buFont typeface="Wingdings" charset="2"/>
              <a:buChar char="§"/>
            </a:pPr>
            <a:r>
              <a:rPr lang="en-US" sz="2400" dirty="0" smtClean="0">
                <a:solidFill>
                  <a:schemeClr val="tx1"/>
                </a:solidFill>
                <a:latin typeface="Calibri"/>
              </a:rPr>
              <a:t>There are several different shells available for Unix, the most popular are:</a:t>
            </a:r>
          </a:p>
          <a:p>
            <a:pPr marL="538163" indent="-176213">
              <a:buSzPct val="45000"/>
              <a:buFont typeface="Wingdings" charset="2"/>
              <a:buChar char="ü"/>
            </a:pPr>
            <a:r>
              <a:rPr lang="en-US" dirty="0" smtClean="0">
                <a:solidFill>
                  <a:schemeClr val="tx1"/>
                </a:solidFill>
                <a:latin typeface="Calibri"/>
                <a:cs typeface="Calibri"/>
              </a:rPr>
              <a:t>Bourne shell (</a:t>
            </a:r>
            <a:r>
              <a:rPr lang="en-US" dirty="0" err="1" smtClean="0">
                <a:solidFill>
                  <a:schemeClr val="tx1"/>
                </a:solidFill>
                <a:latin typeface="Calibri"/>
                <a:cs typeface="Calibri"/>
              </a:rPr>
              <a:t>sh</a:t>
            </a:r>
            <a:r>
              <a:rPr lang="en-US" dirty="0" smtClean="0">
                <a:solidFill>
                  <a:schemeClr val="tx1"/>
                </a:solidFill>
                <a:latin typeface="Calibri"/>
                <a:cs typeface="Calibri"/>
              </a:rPr>
              <a:t>)</a:t>
            </a:r>
            <a:endParaRPr lang="en-US" dirty="0" smtClean="0">
              <a:solidFill>
                <a:srgbClr val="FF0000"/>
              </a:solidFill>
              <a:latin typeface="Calibri"/>
              <a:cs typeface="Calibri"/>
            </a:endParaRPr>
          </a:p>
          <a:p>
            <a:pPr marL="538163" indent="-176213">
              <a:buSzPct val="45000"/>
              <a:buFont typeface="Wingdings" charset="2"/>
              <a:buChar char="ü"/>
            </a:pPr>
            <a:r>
              <a:rPr lang="en-US" dirty="0" smtClean="0">
                <a:solidFill>
                  <a:schemeClr val="tx1"/>
                </a:solidFill>
                <a:latin typeface="Calibri"/>
                <a:cs typeface="Calibri"/>
              </a:rPr>
              <a:t>C shell (csh)</a:t>
            </a:r>
          </a:p>
          <a:p>
            <a:pPr marL="538163" indent="-176213">
              <a:buSzPct val="45000"/>
              <a:buFont typeface="Wingdings" charset="2"/>
              <a:buChar char="ü"/>
            </a:pPr>
            <a:r>
              <a:rPr lang="en-US" dirty="0" smtClean="0">
                <a:solidFill>
                  <a:schemeClr val="tx1"/>
                </a:solidFill>
                <a:latin typeface="Calibri"/>
                <a:cs typeface="Calibri"/>
              </a:rPr>
              <a:t>TC shell (tcsh)</a:t>
            </a:r>
          </a:p>
          <a:p>
            <a:pPr marL="538163" indent="-176213">
              <a:buSzPct val="45000"/>
              <a:buFont typeface="Wingdings" charset="2"/>
              <a:buChar char="ü"/>
            </a:pPr>
            <a:r>
              <a:rPr lang="en-US" dirty="0" smtClean="0">
                <a:solidFill>
                  <a:schemeClr val="tx1"/>
                </a:solidFill>
                <a:latin typeface="Calibri"/>
                <a:cs typeface="Calibri"/>
              </a:rPr>
              <a:t>Korn shell (</a:t>
            </a:r>
            <a:r>
              <a:rPr lang="en-US" dirty="0" err="1" smtClean="0">
                <a:solidFill>
                  <a:schemeClr val="tx1"/>
                </a:solidFill>
                <a:latin typeface="Calibri"/>
                <a:cs typeface="Calibri"/>
              </a:rPr>
              <a:t>ksh</a:t>
            </a:r>
            <a:r>
              <a:rPr lang="en-US" dirty="0" smtClean="0">
                <a:solidFill>
                  <a:schemeClr val="tx1"/>
                </a:solidFill>
                <a:latin typeface="Calibri"/>
                <a:cs typeface="Calibri"/>
              </a:rPr>
              <a:t>)</a:t>
            </a:r>
          </a:p>
          <a:p>
            <a:pPr marL="538163" indent="-176213">
              <a:spcAft>
                <a:spcPts val="1200"/>
              </a:spcAft>
              <a:buSzPct val="45000"/>
              <a:buFont typeface="Wingdings" charset="2"/>
              <a:buChar char="ü"/>
            </a:pPr>
            <a:r>
              <a:rPr lang="en-US" dirty="0" smtClean="0">
                <a:solidFill>
                  <a:schemeClr val="tx1"/>
                </a:solidFill>
                <a:latin typeface="Calibri"/>
                <a:cs typeface="Calibri"/>
              </a:rPr>
              <a:t>Bourne Again </a:t>
            </a:r>
            <a:r>
              <a:rPr lang="en-US" dirty="0" err="1" smtClean="0">
                <a:solidFill>
                  <a:schemeClr val="tx1"/>
                </a:solidFill>
                <a:latin typeface="Calibri"/>
                <a:cs typeface="Calibri"/>
              </a:rPr>
              <a:t>SHell</a:t>
            </a:r>
            <a:r>
              <a:rPr lang="en-US" dirty="0" smtClean="0">
                <a:solidFill>
                  <a:schemeClr val="tx1"/>
                </a:solidFill>
                <a:latin typeface="Calibri"/>
                <a:cs typeface="Calibri"/>
              </a:rPr>
              <a:t> (bash)</a:t>
            </a:r>
          </a:p>
          <a:p>
            <a:pPr marL="176213" indent="-176213">
              <a:buSzPct val="70000"/>
              <a:buFont typeface="Wingdings" charset="2"/>
              <a:buChar char="§"/>
            </a:pPr>
            <a:r>
              <a:rPr lang="en-US" sz="2400" dirty="0" smtClean="0">
                <a:solidFill>
                  <a:schemeClr val="tx1"/>
                </a:solidFill>
                <a:latin typeface="Calibri"/>
                <a:cs typeface="Calibri"/>
              </a:rPr>
              <a:t>Summary of features:</a:t>
            </a:r>
            <a:endParaRPr lang="en-US" sz="2400" dirty="0">
              <a:solidFill>
                <a:schemeClr val="tx1"/>
              </a:solidFill>
              <a:latin typeface="Calibri"/>
            </a:endParaRPr>
          </a:p>
        </p:txBody>
      </p:sp>
      <p:pic>
        <p:nvPicPr>
          <p:cNvPr id="6" name="Picture 5" descr="Screen shot 2013-04-05 at 5.11.32 PM.png"/>
          <p:cNvPicPr>
            <a:picLocks noChangeAspect="1"/>
          </p:cNvPicPr>
          <p:nvPr/>
        </p:nvPicPr>
        <p:blipFill>
          <a:blip r:embed="rId3"/>
          <a:stretch>
            <a:fillRect/>
          </a:stretch>
        </p:blipFill>
        <p:spPr>
          <a:xfrm>
            <a:off x="2828239" y="4084637"/>
            <a:ext cx="4498073" cy="3025977"/>
          </a:xfrm>
          <a:prstGeom prst="rect">
            <a:avLst/>
          </a:prstGeom>
        </p:spPr>
      </p:pic>
      <p:grpSp>
        <p:nvGrpSpPr>
          <p:cNvPr id="15" name="Group 14"/>
          <p:cNvGrpSpPr/>
          <p:nvPr/>
        </p:nvGrpSpPr>
        <p:grpSpPr>
          <a:xfrm>
            <a:off x="3211514" y="2332037"/>
            <a:ext cx="1752598" cy="353174"/>
            <a:chOff x="3973514" y="4341063"/>
            <a:chExt cx="1752598" cy="353174"/>
          </a:xfrm>
        </p:grpSpPr>
        <p:sp>
          <p:nvSpPr>
            <p:cNvPr id="8" name="TextBox 7"/>
            <p:cNvSpPr txBox="1"/>
            <p:nvPr/>
          </p:nvSpPr>
          <p:spPr>
            <a:xfrm>
              <a:off x="4429776" y="4341063"/>
              <a:ext cx="1296336" cy="353174"/>
            </a:xfrm>
            <a:prstGeom prst="rect">
              <a:avLst/>
            </a:prstGeom>
            <a:noFill/>
          </p:spPr>
          <p:txBody>
            <a:bodyPr wrap="none" rtlCol="0">
              <a:spAutoFit/>
            </a:bodyPr>
            <a:lstStyle/>
            <a:p>
              <a:r>
                <a:rPr lang="en-US" dirty="0" smtClean="0">
                  <a:solidFill>
                    <a:srgbClr val="FF0000"/>
                  </a:solidFill>
                  <a:latin typeface="Calibri"/>
                  <a:cs typeface="Calibri"/>
                </a:rPr>
                <a:t>original one</a:t>
              </a:r>
              <a:endParaRPr lang="en-US" dirty="0"/>
            </a:p>
          </p:txBody>
        </p:sp>
        <p:cxnSp>
          <p:nvCxnSpPr>
            <p:cNvPr id="12" name="Straight Arrow Connector 11"/>
            <p:cNvCxnSpPr/>
            <p:nvPr/>
          </p:nvCxnSpPr>
          <p:spPr bwMode="auto">
            <a:xfrm rot="10800000">
              <a:off x="3973514" y="4541837"/>
              <a:ext cx="457198" cy="1588"/>
            </a:xfrm>
            <a:prstGeom prst="straightConnector1">
              <a:avLst/>
            </a:prstGeom>
            <a:solidFill>
              <a:srgbClr val="00B8FF"/>
            </a:solidFill>
            <a:ln w="38100" cap="flat" cmpd="sng" algn="ctr">
              <a:solidFill>
                <a:srgbClr val="FF0000"/>
              </a:solidFill>
              <a:prstDash val="solid"/>
              <a:round/>
              <a:headEnd type="none" w="med" len="med"/>
              <a:tailEnd type="arrow" w="med" len="med"/>
            </a:ln>
            <a:effectLst/>
          </p:spPr>
        </p:cxnSp>
      </p:grpSp>
      <p:grpSp>
        <p:nvGrpSpPr>
          <p:cNvPr id="19" name="Group 18"/>
          <p:cNvGrpSpPr/>
          <p:nvPr/>
        </p:nvGrpSpPr>
        <p:grpSpPr>
          <a:xfrm>
            <a:off x="4049712" y="3350463"/>
            <a:ext cx="2303868" cy="353174"/>
            <a:chOff x="6031850" y="3322637"/>
            <a:chExt cx="2303868" cy="353174"/>
          </a:xfrm>
        </p:grpSpPr>
        <p:sp>
          <p:nvSpPr>
            <p:cNvPr id="17" name="TextBox 16"/>
            <p:cNvSpPr txBox="1"/>
            <p:nvPr/>
          </p:nvSpPr>
          <p:spPr>
            <a:xfrm>
              <a:off x="6488112" y="3322637"/>
              <a:ext cx="1847606" cy="353174"/>
            </a:xfrm>
            <a:prstGeom prst="rect">
              <a:avLst/>
            </a:prstGeom>
            <a:noFill/>
          </p:spPr>
          <p:txBody>
            <a:bodyPr wrap="none" rtlCol="0">
              <a:spAutoFit/>
            </a:bodyPr>
            <a:lstStyle/>
            <a:p>
              <a:r>
                <a:rPr lang="en-US" dirty="0" smtClean="0">
                  <a:solidFill>
                    <a:srgbClr val="FF0000"/>
                  </a:solidFill>
                  <a:latin typeface="Calibri"/>
                  <a:cs typeface="Calibri"/>
                </a:rPr>
                <a:t>most popular one</a:t>
              </a:r>
              <a:endParaRPr lang="en-US" dirty="0"/>
            </a:p>
          </p:txBody>
        </p:sp>
        <p:cxnSp>
          <p:nvCxnSpPr>
            <p:cNvPr id="18" name="Straight Arrow Connector 17"/>
            <p:cNvCxnSpPr/>
            <p:nvPr/>
          </p:nvCxnSpPr>
          <p:spPr bwMode="auto">
            <a:xfrm rot="10800000">
              <a:off x="6031850" y="3523411"/>
              <a:ext cx="457198" cy="1588"/>
            </a:xfrm>
            <a:prstGeom prst="straightConnector1">
              <a:avLst/>
            </a:prstGeom>
            <a:solidFill>
              <a:srgbClr val="00B8FF"/>
            </a:solidFill>
            <a:ln w="38100" cap="flat" cmpd="sng" algn="ctr">
              <a:solidFill>
                <a:srgbClr val="FF0000"/>
              </a:solidFill>
              <a:prstDash val="solid"/>
              <a:round/>
              <a:headEnd type="none" w="med" len="med"/>
              <a:tailEnd type="arrow" w="med" len="med"/>
            </a:ln>
            <a:effectLst/>
          </p:spPr>
        </p:cxnSp>
      </p:grpSp>
      <p:sp>
        <p:nvSpPr>
          <p:cNvPr id="11" name="Title 1"/>
          <p:cNvSpPr txBox="1">
            <a:spLocks/>
          </p:cNvSpPr>
          <p:nvPr/>
        </p:nvSpPr>
        <p:spPr>
          <a:xfrm>
            <a:off x="2220913" y="7056437"/>
            <a:ext cx="5638799" cy="304801"/>
          </a:xfrm>
          <a:prstGeom prst="rect">
            <a:avLst/>
          </a:prstGeom>
        </p:spPr>
        <p:txBody>
          <a:bodyPr vert="horz" lIns="91440" tIns="45720" rIns="91440" bIns="45720" rtlCol="0" anchor="ctr">
            <a:normAutofit fontScale="70000" lnSpcReduction="20000"/>
          </a:bodyPr>
          <a:lstStyle/>
          <a:p>
            <a:pPr lvl="0" algn="ctr" fontAlgn="auto" hangingPunct="1">
              <a:lnSpc>
                <a:spcPct val="100000"/>
              </a:lnSpc>
              <a:spcAft>
                <a:spcPts val="0"/>
              </a:spcAft>
              <a:buClrTx/>
              <a:buSzTx/>
              <a:defRPr/>
            </a:pPr>
            <a:r>
              <a:rPr lang="en-US" sz="2400" dirty="0" smtClean="0">
                <a:solidFill>
                  <a:schemeClr val="bg2"/>
                </a:solidFill>
                <a:latin typeface="+mj-lt"/>
                <a:ea typeface="+mj-ea"/>
                <a:cs typeface="+mj-cs"/>
              </a:rPr>
              <a:t>http://unixhelp.ed.ac.uk/shell/oview1.1.html</a:t>
            </a:r>
            <a:endParaRPr kumimoji="0" lang="en-US" sz="2400" b="0" i="0" u="none" strike="noStrike" kern="1200" cap="none" spc="0" normalizeH="0" baseline="0" noProof="0" dirty="0" smtClean="0">
              <a:ln>
                <a:noFill/>
              </a:ln>
              <a:solidFill>
                <a:schemeClr val="bg2"/>
              </a:solidFill>
              <a:effectLst/>
              <a:uLnTx/>
              <a:uFillTx/>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7870</TotalTime>
  <Words>3434</Words>
  <Application>Microsoft Macintosh PowerPoint</Application>
  <PresentationFormat>Custom</PresentationFormat>
  <Paragraphs>305</Paragraphs>
  <Slides>24</Slides>
  <Notes>24</Notes>
  <HiddenSlides>0</HiddenSlides>
  <MMClips>0</MMClips>
  <ScaleCrop>false</ScaleCrop>
  <HeadingPairs>
    <vt:vector size="4" baseType="variant">
      <vt:variant>
        <vt:lpstr>Design Template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alina </dc:creator>
  <cp:lastModifiedBy>ernesto lowy</cp:lastModifiedBy>
  <cp:revision>164</cp:revision>
  <cp:lastPrinted>1601-01-01T00:00:00Z</cp:lastPrinted>
  <dcterms:created xsi:type="dcterms:W3CDTF">2013-05-30T08:28:31Z</dcterms:created>
  <dcterms:modified xsi:type="dcterms:W3CDTF">2013-05-30T13:30:35Z</dcterms:modified>
</cp:coreProperties>
</file>