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70" r:id="rId4"/>
    <p:sldId id="281" r:id="rId5"/>
    <p:sldId id="263" r:id="rId6"/>
    <p:sldId id="278" r:id="rId7"/>
    <p:sldId id="272" r:id="rId8"/>
    <p:sldId id="273" r:id="rId9"/>
    <p:sldId id="274" r:id="rId10"/>
    <p:sldId id="275" r:id="rId11"/>
    <p:sldId id="284" r:id="rId12"/>
    <p:sldId id="261" r:id="rId13"/>
    <p:sldId id="265" r:id="rId14"/>
    <p:sldId id="266" r:id="rId15"/>
    <p:sldId id="268" r:id="rId16"/>
    <p:sldId id="267" r:id="rId17"/>
    <p:sldId id="287" r:id="rId18"/>
    <p:sldId id="288" r:id="rId19"/>
    <p:sldId id="282" r:id="rId20"/>
    <p:sldId id="289" r:id="rId21"/>
    <p:sldId id="259" r:id="rId22"/>
    <p:sldId id="258" r:id="rId23"/>
    <p:sldId id="285" r:id="rId24"/>
    <p:sldId id="292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323" autoAdjust="0"/>
  </p:normalViewPr>
  <p:slideViewPr>
    <p:cSldViewPr snapToGrid="0" snapToObjects="1">
      <p:cViewPr varScale="1">
        <p:scale>
          <a:sx n="156" d="100"/>
          <a:sy n="15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E782B-ED92-C44C-8D03-53762C8B1265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59949-0E01-A144-9544-3D700283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F66FA7-6B84-4004-B575-4DA79DF0D24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Sample preparation: 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cells, body fluids, tissue</a:t>
            </a:r>
            <a:r>
              <a:rPr lang="en-US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de-DE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hromatography electrophoresis</a:t>
            </a:r>
          </a:p>
          <a:p>
            <a:pPr eaLnBrk="1" hangingPunct="1">
              <a:spcBef>
                <a:spcPct val="50000"/>
              </a:spcBef>
            </a:pPr>
            <a:r>
              <a:rPr lang="de-D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•	</a:t>
            </a:r>
            <a:r>
              <a:rPr lang="en-US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different</a:t>
            </a:r>
            <a:r>
              <a:rPr lang="de-DE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combinations</a:t>
            </a:r>
            <a:r>
              <a:rPr lang="de-D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accuracy, sensit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</a:t>
            </a:r>
            <a:r>
              <a:rPr lang="de-D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vity, mass range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…</a:t>
            </a:r>
            <a:r>
              <a:rPr lang="de-D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		</a:t>
            </a:r>
          </a:p>
          <a:p>
            <a:pPr eaLnBrk="1" hangingPunct="1">
              <a:spcBef>
                <a:spcPct val="50000"/>
              </a:spcBef>
            </a:pPr>
            <a:endParaRPr lang="de-DE" b="1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secondary electron multiplier </a:t>
            </a:r>
          </a:p>
          <a:p>
            <a:pPr eaLnBrk="1" hangingPunct="1">
              <a:spcBef>
                <a:spcPct val="50000"/>
              </a:spcBef>
            </a:pPr>
            <a:r>
              <a:rPr lang="de-DE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micro channel plates</a:t>
            </a:r>
          </a:p>
          <a:p>
            <a:pPr eaLnBrk="1" hangingPunct="1">
              <a:spcBef>
                <a:spcPct val="25000"/>
              </a:spcBef>
            </a:pPr>
            <a:endParaRPr lang="de-DE" b="1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time-of-flight (TOF)</a:t>
            </a:r>
            <a:endParaRPr lang="de-DE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25000"/>
              </a:spcBef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quadrupol (Q)</a:t>
            </a:r>
          </a:p>
          <a:p>
            <a:pPr eaLnBrk="1" hangingPunct="1">
              <a:spcBef>
                <a:spcPct val="25000"/>
              </a:spcBef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ion trap (IT)</a:t>
            </a:r>
          </a:p>
          <a:p>
            <a:pPr eaLnBrk="1" hangingPunct="1">
              <a:spcBef>
                <a:spcPct val="25000"/>
              </a:spcBef>
            </a:pPr>
            <a:r>
              <a:rPr lang="de-DE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fourier transform         ion cyclotron (FTICR</a:t>
            </a:r>
            <a:r>
              <a:rPr lang="de-DE" sz="1400" b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eaLnBrk="1" hangingPunct="1">
              <a:spcBef>
                <a:spcPct val="25000"/>
              </a:spcBef>
            </a:pPr>
            <a:endParaRPr lang="de-DE" sz="1400" b="1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</a:pPr>
            <a:endParaRPr lang="de-DE" sz="1400" b="1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E8407C-5640-4095-B64B-5A2B693A5EE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07396-1A88-CA42-90F9-7DE27E763D72}" type="slidenum">
              <a:rPr lang="en-US"/>
              <a:pPr/>
              <a:t>9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76275"/>
            <a:ext cx="4602163" cy="3452813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563243"/>
            <a:ext cx="4724400" cy="711714"/>
          </a:xfrm>
        </p:spPr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13A90-A1C4-41C6-9178-081EF545A839}" type="slidenum">
              <a:rPr lang="en-US"/>
              <a:pPr/>
              <a:t>11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4D193-429E-3A45-BDDE-6385B8863ABC}" type="slidenum">
              <a:rPr lang="en-US"/>
              <a:pPr/>
              <a:t>12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C2D0B4-B0A6-4B10-A1E2-946F2549560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C6397214-30C8-764F-BD14-9CD3D8B10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D304-7B73-FB4B-B663-14D8CB3D15C3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CC0-E131-CC4E-82AD-78D1120E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275" y="545472"/>
            <a:ext cx="5106719" cy="215130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basic overview of Proteomics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969" y="3411191"/>
            <a:ext cx="6400800" cy="661737"/>
          </a:xfrm>
        </p:spPr>
        <p:txBody>
          <a:bodyPr/>
          <a:lstStyle/>
          <a:p>
            <a:r>
              <a:rPr lang="en-US" dirty="0" smtClean="0"/>
              <a:t>Bioinformatics Unit Lab Meeting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0020" y="5289430"/>
            <a:ext cx="1721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F.M. Mancuso</a:t>
            </a:r>
          </a:p>
          <a:p>
            <a:pPr algn="ctr"/>
            <a:r>
              <a:rPr lang="en-US" dirty="0" smtClean="0"/>
              <a:t>21/02/2012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51481" cy="3157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49238"/>
            <a:ext cx="8713788" cy="6203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Tandem mass spectrum</a:t>
            </a:r>
          </a:p>
        </p:txBody>
      </p:sp>
      <p:pic>
        <p:nvPicPr>
          <p:cNvPr id="257027" name="Picture 3" descr="peptid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1905000"/>
            <a:ext cx="5367338" cy="3448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glufi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440" y="1276340"/>
            <a:ext cx="5678014" cy="3951279"/>
          </a:xfrm>
          <a:prstGeom prst="rect">
            <a:avLst/>
          </a:prstGeom>
          <a:noFill/>
        </p:spPr>
      </p:pic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3392378" y="5662863"/>
            <a:ext cx="23747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 i="1" dirty="0" smtClean="0">
                <a:solidFill>
                  <a:srgbClr val="0000FF"/>
                </a:solidFill>
                <a:latin typeface="Arial" charset="0"/>
              </a:rPr>
              <a:t>- Database 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</a:rPr>
              <a:t>Searching</a:t>
            </a:r>
          </a:p>
          <a:p>
            <a:pPr eaLnBrk="1" hangingPunct="1"/>
            <a:r>
              <a:rPr lang="en-US" sz="1600" b="1" i="1" dirty="0" smtClean="0">
                <a:solidFill>
                  <a:srgbClr val="0000FF"/>
                </a:solidFill>
                <a:latin typeface="Arial" charset="0"/>
              </a:rPr>
              <a:t>- De 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</a:rPr>
              <a:t>novo 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</a:rPr>
              <a:t>sequencing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168"/>
            <a:ext cx="9144000" cy="1018674"/>
          </a:xfrm>
          <a:noFill/>
          <a:ln/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Tandem mass spectra (MS/MS) can be used for peptide sequencing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587" y="1186353"/>
            <a:ext cx="5678014" cy="55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454" y="684641"/>
            <a:ext cx="6177064" cy="4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813" y="5487199"/>
            <a:ext cx="8993187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1363" lvl="1" indent="-284163">
              <a:spcBef>
                <a:spcPts val="700"/>
              </a:spcBef>
              <a:buClr>
                <a:srgbClr val="0000FF"/>
              </a:buClr>
              <a:buSzPct val="100000"/>
              <a:buFont typeface="Helvetica" pitchFamily="32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CA" dirty="0" smtClean="0">
                <a:solidFill>
                  <a:schemeClr val="tx1"/>
                </a:solidFill>
                <a:latin typeface="Helvetica" pitchFamily="32" charset="0"/>
                <a:ea typeface="Gothic" charset="0"/>
                <a:cs typeface="Gothic" charset="0"/>
              </a:rPr>
              <a:t>Scoring based on peptide frequency distribution from a non-redundant database (MOWSE – Molecular Weight </a:t>
            </a:r>
            <a:r>
              <a:rPr lang="en-CA" dirty="0" err="1" smtClean="0">
                <a:solidFill>
                  <a:schemeClr val="tx1"/>
                </a:solidFill>
                <a:latin typeface="Helvetica" pitchFamily="32" charset="0"/>
                <a:ea typeface="Gothic" charset="0"/>
                <a:cs typeface="Gothic" charset="0"/>
              </a:rPr>
              <a:t>SEarch</a:t>
            </a:r>
            <a:r>
              <a:rPr lang="en-CA" dirty="0" smtClean="0">
                <a:solidFill>
                  <a:schemeClr val="tx1"/>
                </a:solidFill>
                <a:latin typeface="Helvetica" pitchFamily="32" charset="0"/>
                <a:ea typeface="Gothic" charset="0"/>
                <a:cs typeface="Gothic" charset="0"/>
              </a:rPr>
              <a:t>)</a:t>
            </a:r>
          </a:p>
          <a:p>
            <a:pPr marL="741363" lvl="1" indent="-284163">
              <a:spcBef>
                <a:spcPts val="700"/>
              </a:spcBef>
              <a:buClr>
                <a:srgbClr val="0000FF"/>
              </a:buClr>
              <a:buSzPct val="100000"/>
              <a:buFont typeface="Helvetica" pitchFamily="32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dirty="0" smtClean="0">
                <a:solidFill>
                  <a:schemeClr val="tx1"/>
                </a:solidFill>
                <a:latin typeface="Helvetica" pitchFamily="32" charset="0"/>
                <a:ea typeface="Gothic" charset="0"/>
                <a:cs typeface="Gothic" charset="0"/>
              </a:rPr>
              <a:t>The </a:t>
            </a:r>
            <a:r>
              <a:rPr lang="en-GB" dirty="0">
                <a:solidFill>
                  <a:schemeClr val="tx1"/>
                </a:solidFill>
                <a:latin typeface="Helvetica" pitchFamily="32" charset="0"/>
                <a:ea typeface="Gothic" charset="0"/>
                <a:cs typeface="Gothic" charset="0"/>
              </a:rPr>
              <a:t>significance of that result depends on the size of the database being searched.  Mascot shades in green the insignificant hits using a P=0.05 </a:t>
            </a:r>
            <a:r>
              <a:rPr lang="en-GB" dirty="0" err="1">
                <a:solidFill>
                  <a:schemeClr val="tx1"/>
                </a:solidFill>
                <a:latin typeface="Helvetica" pitchFamily="32" charset="0"/>
                <a:ea typeface="Gothic" charset="0"/>
                <a:cs typeface="Gothic" charset="0"/>
              </a:rPr>
              <a:t>cutoff</a:t>
            </a:r>
            <a:r>
              <a:rPr lang="en-GB" dirty="0">
                <a:solidFill>
                  <a:schemeClr val="tx1"/>
                </a:solidFill>
                <a:latin typeface="Helvetica" pitchFamily="32" charset="0"/>
                <a:ea typeface="Gothic" charset="0"/>
                <a:cs typeface="Gothic" charset="0"/>
              </a:rPr>
              <a:t>. 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6047"/>
            <a:ext cx="9144001" cy="503193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FF0000"/>
                </a:solidFill>
              </a:rPr>
              <a:t>Mascot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78009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429000"/>
            <a:ext cx="5743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645193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025" y="0"/>
            <a:ext cx="55149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910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536" y="315892"/>
            <a:ext cx="3538558" cy="347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result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349" y="3892062"/>
            <a:ext cx="8423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40" y="1044734"/>
            <a:ext cx="8855629" cy="49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45192" y="6267938"/>
            <a:ext cx="323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Kumar</a:t>
            </a:r>
            <a:r>
              <a:rPr lang="en-US" i="1" dirty="0" smtClean="0"/>
              <a:t> et al.</a:t>
            </a:r>
            <a:r>
              <a:rPr lang="en-US" dirty="0" smtClean="0"/>
              <a:t>, FEBS Letters (2009)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Quantitative Proteomics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246" y="981446"/>
            <a:ext cx="5084396" cy="56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1549" y="3192741"/>
            <a:ext cx="103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i.e. SILAC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1549" y="4098757"/>
            <a:ext cx="92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i.e. ICAT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1549" y="4981072"/>
            <a:ext cx="121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i.e. </a:t>
            </a:r>
            <a:r>
              <a:rPr lang="en-US" dirty="0" err="1" smtClean="0"/>
              <a:t>iTRAQ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TMT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Relative </a:t>
            </a:r>
            <a:r>
              <a:rPr lang="en-US" sz="3600" b="1" dirty="0" err="1" smtClean="0">
                <a:solidFill>
                  <a:srgbClr val="FF0000"/>
                </a:solidFill>
                <a:ea typeface="ＭＳ Ｐゴシック" pitchFamily="34" charset="-128"/>
              </a:rPr>
              <a:t>quantitation</a:t>
            </a: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3" descr="Screen shot 2011-02-09 at 10.04.33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226" r="-3226"/>
          <a:stretch>
            <a:fillRect/>
          </a:stretch>
        </p:blipFill>
        <p:spPr/>
      </p:pic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4763481" y="6414979"/>
            <a:ext cx="4323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Yates JR, et al. </a:t>
            </a:r>
            <a:r>
              <a:rPr lang="en-US" dirty="0" err="1"/>
              <a:t>Annu</a:t>
            </a:r>
            <a:r>
              <a:rPr lang="en-US" dirty="0"/>
              <a:t> Rev Biomed Eng.</a:t>
            </a:r>
            <a:r>
              <a:rPr lang="en-US" dirty="0" smtClean="0"/>
              <a:t> (2009)</a:t>
            </a:r>
            <a:endParaRPr lang="en-US" dirty="0"/>
          </a:p>
        </p:txBody>
      </p:sp>
      <p:sp>
        <p:nvSpPr>
          <p:cNvPr id="72708" name="Rectangle 1"/>
          <p:cNvSpPr>
            <a:spLocks noChangeArrowheads="1"/>
          </p:cNvSpPr>
          <p:nvPr/>
        </p:nvSpPr>
        <p:spPr bwMode="auto">
          <a:xfrm rot="-5400000">
            <a:off x="-499268" y="2269331"/>
            <a:ext cx="1706562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Isotopic labeling </a:t>
            </a:r>
            <a:endParaRPr lang="en-US" dirty="0"/>
          </a:p>
        </p:txBody>
      </p:sp>
      <p:sp>
        <p:nvSpPr>
          <p:cNvPr id="72709" name="Rectangle 2"/>
          <p:cNvSpPr>
            <a:spLocks noChangeArrowheads="1"/>
          </p:cNvSpPr>
          <p:nvPr/>
        </p:nvSpPr>
        <p:spPr bwMode="auto">
          <a:xfrm rot="-5400000">
            <a:off x="-552449" y="4502150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Label-free analysis</a:t>
            </a:r>
            <a:endParaRPr lang="en-US"/>
          </a:p>
        </p:txBody>
      </p:sp>
      <p:sp>
        <p:nvSpPr>
          <p:cNvPr id="72710" name="TextBox 4"/>
          <p:cNvSpPr txBox="1">
            <a:spLocks noChangeArrowheads="1"/>
          </p:cNvSpPr>
          <p:nvPr/>
        </p:nvSpPr>
        <p:spPr bwMode="auto">
          <a:xfrm>
            <a:off x="590550" y="1004888"/>
            <a:ext cx="1841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638175" y="2717800"/>
            <a:ext cx="18415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Quantitation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methods 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54283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/>
              <a:t>The proteome is defined as the set of all expressed proteins in a cell, tissue or organism (Wilkins et al., 1997).</a:t>
            </a:r>
            <a:endParaRPr lang="en-US" sz="2400" b="1" dirty="0"/>
          </a:p>
          <a:p>
            <a:pPr algn="l" eaLnBrk="0" hangingPunct="0"/>
            <a:endParaRPr lang="en-US" sz="2400" b="1" dirty="0">
              <a:latin typeface="Arial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172040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/>
              <a:t>Proteomics can be defined as the systematic analysis of proteins for their identity, quantity and function.</a:t>
            </a:r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>
            <a:off x="4543138" y="1385253"/>
            <a:ext cx="0" cy="32924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238" y="3485803"/>
            <a:ext cx="7834745" cy="322672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 alterations cannot be fully deduced from DNA.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RNA expression does not always reflect protein levels (i.e. translational control,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degradation, turnover,…)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tissues not suitable for RNA expression analysis.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Proteins are the physiological/pathological active key players.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goal: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better understanding of genesis and progression of diseases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goals: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disease detection (biomarkers)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identification of therapeutic targets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therapy monitoring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Char char="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665704"/>
            <a:ext cx="9144000" cy="7632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Why proteomics?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78" y="1143000"/>
            <a:ext cx="4135712" cy="29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115" y="900001"/>
            <a:ext cx="4266541" cy="27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825" y="3947577"/>
            <a:ext cx="2143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a typeface="ＭＳ Ｐゴシック" pitchFamily="34" charset="-128"/>
              </a:rPr>
              <a:t>Quantitation</a:t>
            </a: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methods (III)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0831" y="4256872"/>
            <a:ext cx="3170284" cy="256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84" y="946484"/>
            <a:ext cx="7280161" cy="5004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74775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Boxes in blue </a:t>
            </a:r>
            <a:r>
              <a:rPr lang="en-US" sz="1100" dirty="0"/>
              <a:t>and yellow represent two experimental conditions. </a:t>
            </a:r>
            <a:r>
              <a:rPr lang="en-US" sz="1100" dirty="0" smtClean="0"/>
              <a:t>Horizontal lines </a:t>
            </a:r>
            <a:r>
              <a:rPr lang="en-US" sz="1100" dirty="0"/>
              <a:t>indicate when samples are combined. </a:t>
            </a:r>
            <a:endParaRPr lang="en-US" sz="1100" dirty="0" smtClean="0"/>
          </a:p>
          <a:p>
            <a:pPr algn="ctr"/>
            <a:r>
              <a:rPr lang="en-US" sz="1100" dirty="0" smtClean="0"/>
              <a:t>Dashed </a:t>
            </a:r>
            <a:r>
              <a:rPr lang="en-US" sz="1100" dirty="0"/>
              <a:t>lines </a:t>
            </a:r>
            <a:r>
              <a:rPr lang="en-US" sz="1100" dirty="0" smtClean="0"/>
              <a:t>indicate </a:t>
            </a:r>
            <a:r>
              <a:rPr lang="en-US" sz="1100" dirty="0"/>
              <a:t>points at which experimental variation and thus quantification </a:t>
            </a:r>
            <a:r>
              <a:rPr lang="en-US" sz="1100" dirty="0" smtClean="0"/>
              <a:t>errors</a:t>
            </a:r>
            <a:r>
              <a:rPr lang="en-US" sz="1100" dirty="0"/>
              <a:t> </a:t>
            </a:r>
            <a:r>
              <a:rPr lang="en-US" sz="1100" dirty="0" smtClean="0"/>
              <a:t>can occur.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4706238" y="6437506"/>
            <a:ext cx="4234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Bantscheff</a:t>
            </a:r>
            <a:r>
              <a:rPr lang="en-US" dirty="0" smtClean="0"/>
              <a:t> et al., Anal </a:t>
            </a:r>
            <a:r>
              <a:rPr lang="en-US" dirty="0" err="1"/>
              <a:t>Bioanal</a:t>
            </a:r>
            <a:r>
              <a:rPr lang="en-US" dirty="0"/>
              <a:t> </a:t>
            </a:r>
            <a:r>
              <a:rPr lang="en-US" dirty="0" err="1"/>
              <a:t>Chem</a:t>
            </a:r>
            <a:r>
              <a:rPr lang="en-US" dirty="0"/>
              <a:t> (</a:t>
            </a:r>
            <a:r>
              <a:rPr lang="en-US" dirty="0" smtClean="0"/>
              <a:t>2007)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03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Common quantitative MS workflows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40" y="1295232"/>
            <a:ext cx="6028598" cy="4671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504" y="5990429"/>
            <a:ext cx="8823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Yellow </a:t>
            </a:r>
            <a:r>
              <a:rPr lang="en-US" sz="1200" dirty="0"/>
              <a:t>icons indicate </a:t>
            </a:r>
            <a:r>
              <a:rPr lang="en-US" sz="1200" dirty="0" smtClean="0"/>
              <a:t>steps common </a:t>
            </a:r>
            <a:r>
              <a:rPr lang="en-US" sz="1200" dirty="0"/>
              <a:t>to all </a:t>
            </a:r>
            <a:r>
              <a:rPr lang="en-US" sz="1200" dirty="0" smtClean="0"/>
              <a:t>quantification approaches </a:t>
            </a:r>
            <a:r>
              <a:rPr lang="en-US" sz="1200" dirty="0"/>
              <a:t>with or without </a:t>
            </a:r>
            <a:r>
              <a:rPr lang="en-US" sz="1200" dirty="0" smtClean="0"/>
              <a:t>the use </a:t>
            </a:r>
            <a:r>
              <a:rPr lang="en-US" sz="1200" dirty="0"/>
              <a:t>of stable isotopes. </a:t>
            </a:r>
            <a:r>
              <a:rPr lang="en-US" sz="1200" dirty="0" smtClean="0"/>
              <a:t>Blue icons </a:t>
            </a:r>
            <a:r>
              <a:rPr lang="en-US" sz="1200" dirty="0"/>
              <a:t>in the boxed area refer </a:t>
            </a:r>
            <a:r>
              <a:rPr lang="en-US" sz="1200" dirty="0" smtClean="0"/>
              <a:t>to extra </a:t>
            </a:r>
            <a:r>
              <a:rPr lang="en-US" sz="1200" dirty="0"/>
              <a:t>steps required when </a:t>
            </a:r>
            <a:r>
              <a:rPr lang="en-US" sz="1200" dirty="0" smtClean="0"/>
              <a:t>using mass </a:t>
            </a:r>
            <a:r>
              <a:rPr lang="en-US" sz="1200" dirty="0"/>
              <a:t>spectrometric signal </a:t>
            </a:r>
            <a:r>
              <a:rPr lang="en-US" sz="1200" dirty="0" smtClean="0"/>
              <a:t>intensity values </a:t>
            </a:r>
            <a:r>
              <a:rPr lang="en-US" sz="1200" dirty="0"/>
              <a:t>for </a:t>
            </a:r>
            <a:r>
              <a:rPr lang="en-US" sz="1200" dirty="0" smtClean="0"/>
              <a:t>quantification.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485505" y="6436052"/>
            <a:ext cx="4658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Bantscheff</a:t>
            </a:r>
            <a:r>
              <a:rPr lang="en-US" dirty="0" smtClean="0"/>
              <a:t> et al., Anal </a:t>
            </a:r>
            <a:r>
              <a:rPr lang="en-US" dirty="0" err="1"/>
              <a:t>Bioanal</a:t>
            </a:r>
            <a:r>
              <a:rPr lang="en-US" dirty="0"/>
              <a:t> </a:t>
            </a:r>
            <a:r>
              <a:rPr lang="en-US" dirty="0" err="1"/>
              <a:t>Chem</a:t>
            </a:r>
            <a:r>
              <a:rPr lang="en-US" dirty="0"/>
              <a:t> (2007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07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Generic data processing and analysis workflow for quantitative MS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745" y="1254963"/>
            <a:ext cx="3194601" cy="51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3785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Exploring quantitative proteomics data using bioinformatics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0645" y="6452604"/>
            <a:ext cx="323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Kumar</a:t>
            </a:r>
            <a:r>
              <a:rPr lang="en-US" i="1" dirty="0" smtClean="0"/>
              <a:t> et al.</a:t>
            </a:r>
            <a:r>
              <a:rPr lang="en-US" dirty="0" smtClean="0"/>
              <a:t>, FEBS Letters (2009)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585" y="1747566"/>
            <a:ext cx="4665785" cy="285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6400" y="4900246"/>
            <a:ext cx="428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Bantscheff</a:t>
            </a:r>
            <a:r>
              <a:rPr lang="en-US" i="1" dirty="0" smtClean="0"/>
              <a:t> et al.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Anal </a:t>
            </a:r>
            <a:r>
              <a:rPr lang="en-US" dirty="0" err="1"/>
              <a:t>Bioanal</a:t>
            </a:r>
            <a:r>
              <a:rPr lang="en-US" dirty="0"/>
              <a:t> </a:t>
            </a:r>
            <a:r>
              <a:rPr lang="en-US" dirty="0" err="1"/>
              <a:t>Chem</a:t>
            </a:r>
            <a:r>
              <a:rPr lang="en-US" dirty="0"/>
              <a:t> (2007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21680"/>
            <a:ext cx="9144000" cy="621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Protein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Quantitation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Tool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sz="1200" dirty="0" smtClean="0"/>
              <a:t> </a:t>
            </a:r>
          </a:p>
          <a:p>
            <a:r>
              <a:rPr lang="it-IT" sz="1600" b="1" dirty="0" smtClean="0"/>
              <a:t>APEX	</a:t>
            </a:r>
            <a:r>
              <a:rPr lang="it-IT" sz="1600" dirty="0" err="1" smtClean="0"/>
              <a:t>protein</a:t>
            </a:r>
            <a:r>
              <a:rPr lang="it-IT" sz="1600" dirty="0" smtClean="0"/>
              <a:t> </a:t>
            </a:r>
            <a:r>
              <a:rPr lang="it-IT" sz="1600" dirty="0" err="1" smtClean="0"/>
              <a:t>abundance</a:t>
            </a:r>
            <a:r>
              <a:rPr lang="it-IT" sz="1600" dirty="0" smtClean="0"/>
              <a:t> estimate </a:t>
            </a:r>
            <a:r>
              <a:rPr lang="it-IT" sz="1600" dirty="0" err="1" smtClean="0"/>
              <a:t>from</a:t>
            </a:r>
            <a:r>
              <a:rPr lang="it-IT" sz="1600" dirty="0" smtClean="0"/>
              <a:t> LC-MS/MS data	Java</a:t>
            </a:r>
          </a:p>
          <a:p>
            <a:r>
              <a:rPr lang="it-IT" sz="1600" b="1" dirty="0" err="1" smtClean="0"/>
              <a:t>ASAPRatio</a:t>
            </a:r>
            <a:r>
              <a:rPr lang="it-IT" sz="1600" b="1" dirty="0" smtClean="0"/>
              <a:t> (TPP)</a:t>
            </a:r>
            <a:r>
              <a:rPr lang="it-IT" sz="1600" dirty="0" smtClean="0"/>
              <a:t>		</a:t>
            </a:r>
            <a:r>
              <a:rPr lang="it-IT" sz="1600" dirty="0" err="1" smtClean="0"/>
              <a:t>statistical</a:t>
            </a:r>
            <a:r>
              <a:rPr lang="it-IT" sz="1600" dirty="0" smtClean="0"/>
              <a:t>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protein</a:t>
            </a:r>
            <a:r>
              <a:rPr lang="it-IT" sz="1600" dirty="0" smtClean="0"/>
              <a:t> </a:t>
            </a:r>
            <a:r>
              <a:rPr lang="it-IT" sz="1600" dirty="0" err="1" smtClean="0"/>
              <a:t>ratios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ICAT, </a:t>
            </a:r>
            <a:r>
              <a:rPr lang="it-IT" sz="1600" dirty="0" err="1" smtClean="0"/>
              <a:t>cICAT</a:t>
            </a:r>
            <a:r>
              <a:rPr lang="it-IT" sz="1600" dirty="0" smtClean="0"/>
              <a:t>, SILAC </a:t>
            </a:r>
            <a:r>
              <a:rPr lang="it-IT" sz="1600" dirty="0" err="1" smtClean="0"/>
              <a:t>experiments</a:t>
            </a:r>
            <a:r>
              <a:rPr lang="it-IT" sz="1600" dirty="0" smtClean="0"/>
              <a:t>	C++</a:t>
            </a:r>
          </a:p>
          <a:p>
            <a:r>
              <a:rPr lang="it-IT" sz="1600" b="1" dirty="0" err="1" smtClean="0"/>
              <a:t>DAnTE</a:t>
            </a:r>
            <a:r>
              <a:rPr lang="it-IT" sz="1600" dirty="0" smtClean="0"/>
              <a:t>	</a:t>
            </a:r>
            <a:r>
              <a:rPr lang="it-IT" sz="1600" dirty="0" err="1" smtClean="0"/>
              <a:t>protein</a:t>
            </a:r>
            <a:r>
              <a:rPr lang="it-IT" sz="1600" dirty="0" smtClean="0"/>
              <a:t> 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, </a:t>
            </a:r>
            <a:r>
              <a:rPr lang="it-IT" sz="1600" dirty="0" err="1" smtClean="0"/>
              <a:t>statistical</a:t>
            </a:r>
            <a:r>
              <a:rPr lang="it-IT" sz="1600" dirty="0" smtClean="0"/>
              <a:t>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and </a:t>
            </a:r>
            <a:r>
              <a:rPr lang="it-IT" sz="1600" dirty="0" err="1" smtClean="0"/>
              <a:t>visualization</a:t>
            </a:r>
            <a:r>
              <a:rPr lang="it-IT" sz="1600" dirty="0" smtClean="0"/>
              <a:t>	.NET, R</a:t>
            </a:r>
          </a:p>
          <a:p>
            <a:r>
              <a:rPr lang="it-IT" sz="1600" b="1" dirty="0" smtClean="0"/>
              <a:t>isobar</a:t>
            </a:r>
            <a:r>
              <a:rPr lang="it-IT" sz="1600" dirty="0" smtClean="0"/>
              <a:t>	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TMT and </a:t>
            </a:r>
            <a:r>
              <a:rPr lang="it-IT" sz="1600" dirty="0" err="1" smtClean="0"/>
              <a:t>iTRAQ</a:t>
            </a:r>
            <a:r>
              <a:rPr lang="it-IT" sz="1600" dirty="0" smtClean="0"/>
              <a:t> data and </a:t>
            </a:r>
            <a:r>
              <a:rPr lang="it-IT" sz="1600" dirty="0" err="1" smtClean="0"/>
              <a:t>LaTeX</a:t>
            </a:r>
            <a:r>
              <a:rPr lang="it-IT" sz="1600" dirty="0" smtClean="0"/>
              <a:t> report generation	R</a:t>
            </a:r>
          </a:p>
          <a:p>
            <a:r>
              <a:rPr lang="it-IT" sz="1600" b="1" dirty="0" err="1" smtClean="0"/>
              <a:t>IsobariQ</a:t>
            </a:r>
            <a:r>
              <a:rPr lang="it-IT" sz="1600" dirty="0" smtClean="0"/>
              <a:t>	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IPTL, </a:t>
            </a:r>
            <a:r>
              <a:rPr lang="it-IT" sz="1600" dirty="0" err="1" smtClean="0"/>
              <a:t>iTRAQ</a:t>
            </a:r>
            <a:r>
              <a:rPr lang="it-IT" sz="1600" dirty="0" smtClean="0"/>
              <a:t> and </a:t>
            </a:r>
            <a:r>
              <a:rPr lang="it-IT" sz="1600" dirty="0" err="1" smtClean="0"/>
              <a:t>TMT-labeled</a:t>
            </a:r>
            <a:r>
              <a:rPr lang="it-IT" sz="1600" dirty="0" smtClean="0"/>
              <a:t> </a:t>
            </a:r>
            <a:r>
              <a:rPr lang="it-IT" sz="1600" dirty="0" err="1" smtClean="0"/>
              <a:t>peptides</a:t>
            </a:r>
            <a:r>
              <a:rPr lang="it-IT" sz="1600" dirty="0" smtClean="0"/>
              <a:t>	C++</a:t>
            </a:r>
          </a:p>
          <a:p>
            <a:r>
              <a:rPr lang="it-IT" sz="1600" b="1" dirty="0" smtClean="0"/>
              <a:t>Libra (TPP)</a:t>
            </a:r>
            <a:r>
              <a:rPr lang="it-IT" sz="1600" dirty="0" smtClean="0"/>
              <a:t>	</a:t>
            </a:r>
            <a:r>
              <a:rPr lang="it-IT" sz="1600" dirty="0" err="1" smtClean="0"/>
              <a:t>analyzes</a:t>
            </a:r>
            <a:r>
              <a:rPr lang="it-IT" sz="1600" dirty="0" smtClean="0"/>
              <a:t> 4- and 8-channel </a:t>
            </a:r>
            <a:r>
              <a:rPr lang="it-IT" sz="1600" dirty="0" err="1" smtClean="0"/>
              <a:t>iTRAQ</a:t>
            </a:r>
            <a:r>
              <a:rPr lang="it-IT" sz="1600" dirty="0" smtClean="0"/>
              <a:t> data</a:t>
            </a:r>
          </a:p>
          <a:p>
            <a:r>
              <a:rPr lang="it-IT" sz="1600" b="1" dirty="0" err="1" smtClean="0"/>
              <a:t>MaxQuant</a:t>
            </a:r>
            <a:r>
              <a:rPr lang="it-IT" sz="1600" dirty="0" smtClean="0"/>
              <a:t>	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SILAC data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Thermo</a:t>
            </a:r>
            <a:r>
              <a:rPr lang="it-IT" sz="1600" dirty="0" smtClean="0"/>
              <a:t> </a:t>
            </a:r>
            <a:r>
              <a:rPr lang="it-IT" sz="1600" dirty="0" err="1" smtClean="0"/>
              <a:t>Orbitrap</a:t>
            </a:r>
            <a:r>
              <a:rPr lang="it-IT" sz="1600" dirty="0" smtClean="0"/>
              <a:t> and FTICR</a:t>
            </a:r>
          </a:p>
          <a:p>
            <a:r>
              <a:rPr lang="it-IT" sz="1600" b="1" dirty="0" err="1" smtClean="0"/>
              <a:t>MFPaQ</a:t>
            </a:r>
            <a:r>
              <a:rPr lang="it-IT" sz="1600" dirty="0" smtClean="0"/>
              <a:t>	</a:t>
            </a:r>
            <a:r>
              <a:rPr lang="it-IT" sz="1600" dirty="0" err="1" smtClean="0"/>
              <a:t>Mascot</a:t>
            </a:r>
            <a:r>
              <a:rPr lang="it-IT" sz="1600" dirty="0" smtClean="0"/>
              <a:t> file </a:t>
            </a:r>
            <a:r>
              <a:rPr lang="it-IT" sz="1600" dirty="0" err="1" smtClean="0"/>
              <a:t>parsing</a:t>
            </a:r>
            <a:r>
              <a:rPr lang="it-IT" sz="1600" dirty="0" smtClean="0"/>
              <a:t> and 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 </a:t>
            </a:r>
            <a:r>
              <a:rPr lang="it-IT" sz="1600" dirty="0" err="1" smtClean="0"/>
              <a:t>using</a:t>
            </a:r>
            <a:r>
              <a:rPr lang="it-IT" sz="1600" dirty="0" smtClean="0"/>
              <a:t> ICAT and SILAC	</a:t>
            </a:r>
            <a:r>
              <a:rPr lang="it-IT" sz="1600" dirty="0" err="1" smtClean="0"/>
              <a:t>Perl</a:t>
            </a:r>
            <a:r>
              <a:rPr lang="it-IT" sz="1600" dirty="0" smtClean="0"/>
              <a:t>/.NET</a:t>
            </a:r>
          </a:p>
          <a:p>
            <a:r>
              <a:rPr lang="it-IT" sz="1600" b="1" dirty="0" err="1" smtClean="0"/>
              <a:t>MSQuant</a:t>
            </a:r>
            <a:r>
              <a:rPr lang="it-IT" sz="1600" dirty="0" smtClean="0"/>
              <a:t>	</a:t>
            </a:r>
            <a:r>
              <a:rPr lang="it-IT" sz="1600" dirty="0" err="1" smtClean="0"/>
              <a:t>protein</a:t>
            </a:r>
            <a:r>
              <a:rPr lang="it-IT" sz="1600" dirty="0" smtClean="0"/>
              <a:t> 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 </a:t>
            </a:r>
            <a:r>
              <a:rPr lang="it-IT" sz="1600" dirty="0" err="1" smtClean="0"/>
              <a:t>combining</a:t>
            </a:r>
            <a:r>
              <a:rPr lang="it-IT" sz="1600" dirty="0" smtClean="0"/>
              <a:t> </a:t>
            </a:r>
            <a:r>
              <a:rPr lang="it-IT" sz="1600" dirty="0" err="1" smtClean="0"/>
              <a:t>Mascot</a:t>
            </a:r>
            <a:r>
              <a:rPr lang="it-IT" sz="1600" dirty="0" smtClean="0"/>
              <a:t> </a:t>
            </a:r>
            <a:r>
              <a:rPr lang="it-IT" sz="1600" dirty="0" err="1" smtClean="0"/>
              <a:t>results</a:t>
            </a:r>
            <a:r>
              <a:rPr lang="it-IT" sz="1600" dirty="0" smtClean="0"/>
              <a:t> and </a:t>
            </a:r>
            <a:r>
              <a:rPr lang="it-IT" sz="1600" dirty="0" err="1" smtClean="0"/>
              <a:t>raw</a:t>
            </a:r>
            <a:r>
              <a:rPr lang="it-IT" sz="1600" dirty="0" smtClean="0"/>
              <a:t> data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stable</a:t>
            </a:r>
            <a:r>
              <a:rPr lang="it-IT" sz="1600" dirty="0" smtClean="0"/>
              <a:t> isotope </a:t>
            </a:r>
            <a:r>
              <a:rPr lang="it-IT" sz="1600" dirty="0" err="1" smtClean="0"/>
              <a:t>labeling</a:t>
            </a:r>
            <a:r>
              <a:rPr lang="it-IT" sz="1600" dirty="0" smtClean="0"/>
              <a:t>	.NET</a:t>
            </a:r>
          </a:p>
          <a:p>
            <a:r>
              <a:rPr lang="it-IT" sz="1600" b="1" dirty="0" err="1" smtClean="0"/>
              <a:t>MS-Spectre</a:t>
            </a:r>
            <a:r>
              <a:rPr lang="it-IT" sz="1600" dirty="0" smtClean="0"/>
              <a:t>	</a:t>
            </a:r>
            <a:r>
              <a:rPr lang="it-IT" sz="1600" dirty="0" err="1" smtClean="0"/>
              <a:t>quantitiave</a:t>
            </a:r>
            <a:r>
              <a:rPr lang="it-IT" sz="1600" dirty="0" smtClean="0"/>
              <a:t>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multiple LC-MS(/MS) </a:t>
            </a:r>
            <a:r>
              <a:rPr lang="it-IT" sz="1600" dirty="0" err="1" smtClean="0"/>
              <a:t>analyses</a:t>
            </a:r>
            <a:r>
              <a:rPr lang="it-IT" sz="1600" dirty="0" smtClean="0"/>
              <a:t> in </a:t>
            </a:r>
            <a:r>
              <a:rPr lang="it-IT" sz="1600" dirty="0" err="1" smtClean="0"/>
              <a:t>mzXML</a:t>
            </a:r>
            <a:r>
              <a:rPr lang="it-IT" sz="1600" dirty="0" smtClean="0"/>
              <a:t>	Java</a:t>
            </a:r>
          </a:p>
          <a:p>
            <a:r>
              <a:rPr lang="it-IT" sz="1600" b="1" dirty="0" err="1" smtClean="0"/>
              <a:t>Multi-Q</a:t>
            </a:r>
            <a:r>
              <a:rPr lang="it-IT" sz="1600" dirty="0" smtClean="0"/>
              <a:t>	</a:t>
            </a:r>
            <a:r>
              <a:rPr lang="it-IT" sz="1600" dirty="0" err="1" smtClean="0"/>
              <a:t>tool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multiplexed</a:t>
            </a:r>
            <a:r>
              <a:rPr lang="it-IT" sz="1600" dirty="0" smtClean="0"/>
              <a:t> </a:t>
            </a:r>
            <a:r>
              <a:rPr lang="it-IT" sz="1600" dirty="0" err="1" smtClean="0"/>
              <a:t>iTRAQ-based</a:t>
            </a:r>
            <a:r>
              <a:rPr lang="it-IT" sz="1600" dirty="0" smtClean="0"/>
              <a:t> 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	.NET/</a:t>
            </a:r>
            <a:r>
              <a:rPr lang="it-IT" sz="1600" dirty="0" err="1" smtClean="0"/>
              <a:t>Perl</a:t>
            </a:r>
            <a:endParaRPr lang="it-IT" sz="1600" dirty="0" smtClean="0"/>
          </a:p>
          <a:p>
            <a:r>
              <a:rPr lang="it-IT" sz="1600" b="1" dirty="0" err="1" smtClean="0"/>
              <a:t>muxQuant</a:t>
            </a:r>
            <a:r>
              <a:rPr lang="it-IT" sz="1600" dirty="0" smtClean="0"/>
              <a:t>	</a:t>
            </a:r>
            <a:r>
              <a:rPr lang="it-IT" sz="1600" dirty="0" err="1" smtClean="0"/>
              <a:t>multiplexed</a:t>
            </a:r>
            <a:r>
              <a:rPr lang="it-IT" sz="1600" dirty="0" smtClean="0"/>
              <a:t> </a:t>
            </a:r>
            <a:r>
              <a:rPr lang="it-IT" sz="1600" dirty="0" err="1" smtClean="0"/>
              <a:t>quantitiave</a:t>
            </a:r>
            <a:r>
              <a:rPr lang="it-IT" sz="1600" dirty="0" smtClean="0"/>
              <a:t> </a:t>
            </a:r>
            <a:r>
              <a:rPr lang="it-IT" sz="1600" dirty="0" err="1" smtClean="0"/>
              <a:t>proteomics</a:t>
            </a:r>
            <a:r>
              <a:rPr lang="it-IT" sz="1600" dirty="0" smtClean="0"/>
              <a:t> </a:t>
            </a:r>
            <a:r>
              <a:rPr lang="it-IT" sz="1600" dirty="0" err="1" smtClean="0"/>
              <a:t>using</a:t>
            </a:r>
            <a:r>
              <a:rPr lang="it-IT" sz="1600" dirty="0" smtClean="0"/>
              <a:t> </a:t>
            </a:r>
            <a:r>
              <a:rPr lang="it-IT" sz="1600" dirty="0" err="1" smtClean="0"/>
              <a:t>differential</a:t>
            </a:r>
            <a:r>
              <a:rPr lang="it-IT" sz="1600" dirty="0" smtClean="0"/>
              <a:t> </a:t>
            </a:r>
            <a:r>
              <a:rPr lang="it-IT" sz="1600" dirty="0" err="1" smtClean="0"/>
              <a:t>stable</a:t>
            </a:r>
            <a:r>
              <a:rPr lang="it-IT" sz="1600" dirty="0" smtClean="0"/>
              <a:t> isotope </a:t>
            </a:r>
            <a:r>
              <a:rPr lang="it-IT" sz="1600" dirty="0" err="1" smtClean="0"/>
              <a:t>labeling</a:t>
            </a:r>
            <a:r>
              <a:rPr lang="it-IT" sz="1600" dirty="0" smtClean="0"/>
              <a:t>	C</a:t>
            </a:r>
          </a:p>
          <a:p>
            <a:r>
              <a:rPr lang="it-IT" sz="1600" b="1" dirty="0" smtClean="0"/>
              <a:t>PEAKS Q</a:t>
            </a:r>
            <a:r>
              <a:rPr lang="it-IT" sz="1600" dirty="0" smtClean="0"/>
              <a:t>	peptide/</a:t>
            </a:r>
            <a:r>
              <a:rPr lang="it-IT" sz="1600" dirty="0" err="1" smtClean="0"/>
              <a:t>protein</a:t>
            </a:r>
            <a:r>
              <a:rPr lang="it-IT" sz="1600" dirty="0" smtClean="0"/>
              <a:t> </a:t>
            </a:r>
            <a:r>
              <a:rPr lang="it-IT" sz="1600" dirty="0" err="1" smtClean="0"/>
              <a:t>quantification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</a:t>
            </a:r>
            <a:r>
              <a:rPr lang="it-IT" sz="1600" dirty="0" err="1" smtClean="0"/>
              <a:t>iTRAQ</a:t>
            </a:r>
            <a:r>
              <a:rPr lang="it-IT" sz="1600" dirty="0" smtClean="0"/>
              <a:t>, ICAT, SILAC or </a:t>
            </a:r>
            <a:r>
              <a:rPr lang="it-IT" sz="1600" dirty="0" err="1" smtClean="0"/>
              <a:t>label-free</a:t>
            </a:r>
            <a:r>
              <a:rPr lang="it-IT" sz="1600" dirty="0" smtClean="0"/>
              <a:t>	Java</a:t>
            </a:r>
          </a:p>
          <a:p>
            <a:r>
              <a:rPr lang="it-IT" sz="1600" b="1" dirty="0" smtClean="0"/>
              <a:t>pepXML2Excel</a:t>
            </a:r>
            <a:r>
              <a:rPr lang="it-IT" sz="1600" dirty="0" smtClean="0"/>
              <a:t>	</a:t>
            </a:r>
            <a:r>
              <a:rPr lang="it-IT" sz="1600" dirty="0" err="1" smtClean="0"/>
              <a:t>converts</a:t>
            </a:r>
            <a:r>
              <a:rPr lang="it-IT" sz="1600" dirty="0" smtClean="0"/>
              <a:t> output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PeptideProphet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protein</a:t>
            </a:r>
            <a:r>
              <a:rPr lang="it-IT" sz="1600" dirty="0" smtClean="0"/>
              <a:t> </a:t>
            </a:r>
            <a:r>
              <a:rPr lang="it-IT" sz="1600" dirty="0" err="1" smtClean="0"/>
              <a:t>level</a:t>
            </a:r>
            <a:r>
              <a:rPr lang="it-IT" sz="1600" dirty="0" smtClean="0"/>
              <a:t> information in Excel	AWK</a:t>
            </a:r>
          </a:p>
          <a:p>
            <a:r>
              <a:rPr lang="it-IT" sz="1600" b="1" dirty="0" err="1" smtClean="0"/>
              <a:t>ProRata</a:t>
            </a:r>
            <a:r>
              <a:rPr lang="it-IT" sz="1600" dirty="0" smtClean="0"/>
              <a:t>	</a:t>
            </a:r>
            <a:r>
              <a:rPr lang="it-IT" sz="1600" dirty="0" err="1" smtClean="0"/>
              <a:t>differential</a:t>
            </a:r>
            <a:r>
              <a:rPr lang="it-IT" sz="1600" dirty="0" smtClean="0"/>
              <a:t> </a:t>
            </a:r>
            <a:r>
              <a:rPr lang="it-IT" sz="1600" dirty="0" err="1" smtClean="0"/>
              <a:t>proteomics</a:t>
            </a:r>
            <a:r>
              <a:rPr lang="it-IT" sz="1600" dirty="0" smtClean="0"/>
              <a:t>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</a:t>
            </a:r>
            <a:r>
              <a:rPr lang="it-IT" sz="1600" dirty="0" err="1" smtClean="0"/>
              <a:t>using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various</a:t>
            </a:r>
            <a:r>
              <a:rPr lang="it-IT" sz="1600" dirty="0" smtClean="0"/>
              <a:t> </a:t>
            </a:r>
            <a:r>
              <a:rPr lang="it-IT" sz="1600" dirty="0" err="1" smtClean="0"/>
              <a:t>stable</a:t>
            </a:r>
            <a:r>
              <a:rPr lang="it-IT" sz="1600" dirty="0" smtClean="0"/>
              <a:t> isotope </a:t>
            </a:r>
            <a:r>
              <a:rPr lang="it-IT" sz="1600" dirty="0" err="1" smtClean="0"/>
              <a:t>labeling</a:t>
            </a:r>
            <a:r>
              <a:rPr lang="it-IT" sz="1600" dirty="0" smtClean="0"/>
              <a:t> </a:t>
            </a:r>
            <a:r>
              <a:rPr lang="it-IT" sz="1600" dirty="0" err="1" smtClean="0"/>
              <a:t>schemes</a:t>
            </a:r>
            <a:endParaRPr lang="it-IT" sz="1600" dirty="0" smtClean="0"/>
          </a:p>
          <a:p>
            <a:r>
              <a:rPr lang="it-IT" sz="1600" b="1" dirty="0" smtClean="0"/>
              <a:t>PVIEW</a:t>
            </a:r>
            <a:r>
              <a:rPr lang="it-IT" sz="1600" dirty="0" smtClean="0"/>
              <a:t>	isotope </a:t>
            </a:r>
            <a:r>
              <a:rPr lang="it-IT" sz="1600" dirty="0" err="1" smtClean="0"/>
              <a:t>labeled</a:t>
            </a:r>
            <a:r>
              <a:rPr lang="it-IT" sz="1600" dirty="0" smtClean="0"/>
              <a:t>, </a:t>
            </a:r>
            <a:r>
              <a:rPr lang="it-IT" sz="1600" dirty="0" err="1" smtClean="0"/>
              <a:t>label-free</a:t>
            </a:r>
            <a:r>
              <a:rPr lang="it-IT" sz="1600" dirty="0" smtClean="0"/>
              <a:t>, </a:t>
            </a:r>
            <a:r>
              <a:rPr lang="it-IT" sz="1600" dirty="0" err="1" smtClean="0"/>
              <a:t>XIC-based</a:t>
            </a:r>
            <a:r>
              <a:rPr lang="it-IT" sz="1600" dirty="0" smtClean="0"/>
              <a:t> 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 	C++</a:t>
            </a:r>
          </a:p>
          <a:p>
            <a:r>
              <a:rPr lang="it-IT" sz="1600" b="1" dirty="0" err="1" smtClean="0"/>
              <a:t>Quant</a:t>
            </a:r>
            <a:r>
              <a:rPr lang="it-IT" sz="1600" dirty="0" smtClean="0"/>
              <a:t>	MATLAB </a:t>
            </a:r>
            <a:r>
              <a:rPr lang="it-IT" sz="1600" dirty="0" err="1" smtClean="0"/>
              <a:t>program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protein</a:t>
            </a:r>
            <a:r>
              <a:rPr lang="it-IT" sz="1600" dirty="0" smtClean="0"/>
              <a:t> 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</a:t>
            </a:r>
            <a:r>
              <a:rPr lang="it-IT" sz="1600" dirty="0" err="1" smtClean="0"/>
              <a:t>iTRAQ</a:t>
            </a:r>
            <a:r>
              <a:rPr lang="it-IT" sz="1600" dirty="0" smtClean="0"/>
              <a:t>	MATLAB</a:t>
            </a:r>
          </a:p>
          <a:p>
            <a:r>
              <a:rPr lang="it-IT" sz="1600" b="1" dirty="0" smtClean="0"/>
              <a:t>QUIL</a:t>
            </a:r>
            <a:r>
              <a:rPr lang="it-IT" sz="1600" dirty="0" smtClean="0"/>
              <a:t>	</a:t>
            </a:r>
            <a:r>
              <a:rPr lang="it-IT" sz="1600" dirty="0" err="1" smtClean="0"/>
              <a:t>another</a:t>
            </a:r>
            <a:r>
              <a:rPr lang="it-IT" sz="1600" dirty="0" smtClean="0"/>
              <a:t> </a:t>
            </a:r>
            <a:r>
              <a:rPr lang="it-IT" sz="1600" dirty="0" err="1" smtClean="0"/>
              <a:t>program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relative </a:t>
            </a:r>
            <a:r>
              <a:rPr lang="it-IT" sz="1600" dirty="0" err="1" smtClean="0"/>
              <a:t>quantitation</a:t>
            </a:r>
            <a:r>
              <a:rPr lang="it-IT" sz="1600" dirty="0" smtClean="0"/>
              <a:t> </a:t>
            </a:r>
            <a:r>
              <a:rPr lang="it-IT" sz="1600" dirty="0" err="1" smtClean="0"/>
              <a:t>using</a:t>
            </a:r>
            <a:r>
              <a:rPr lang="it-IT" sz="1600" dirty="0" smtClean="0"/>
              <a:t> </a:t>
            </a:r>
            <a:r>
              <a:rPr lang="it-IT" sz="1600" dirty="0" err="1" smtClean="0"/>
              <a:t>stable</a:t>
            </a:r>
            <a:r>
              <a:rPr lang="it-IT" sz="1600" dirty="0" smtClean="0"/>
              <a:t> isotope </a:t>
            </a:r>
            <a:r>
              <a:rPr lang="it-IT" sz="1600" dirty="0" err="1" smtClean="0"/>
              <a:t>labeling</a:t>
            </a:r>
            <a:endParaRPr lang="it-IT" sz="1600" dirty="0" smtClean="0"/>
          </a:p>
          <a:p>
            <a:r>
              <a:rPr lang="it-IT" sz="1600" b="1" dirty="0" smtClean="0"/>
              <a:t>RAAMS</a:t>
            </a:r>
            <a:r>
              <a:rPr lang="it-IT" sz="1600" dirty="0" smtClean="0"/>
              <a:t>	</a:t>
            </a:r>
            <a:r>
              <a:rPr lang="it-IT" sz="1600" dirty="0" err="1" smtClean="0"/>
              <a:t>algorithm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interpreting</a:t>
            </a:r>
            <a:r>
              <a:rPr lang="it-IT" sz="1600" dirty="0" smtClean="0"/>
              <a:t> O-16/O-18 </a:t>
            </a:r>
            <a:r>
              <a:rPr lang="it-IT" sz="1600" dirty="0" err="1" smtClean="0"/>
              <a:t>differential</a:t>
            </a:r>
            <a:r>
              <a:rPr lang="it-IT" sz="1600" dirty="0" smtClean="0"/>
              <a:t> </a:t>
            </a:r>
            <a:r>
              <a:rPr lang="it-IT" sz="1600" dirty="0" err="1" smtClean="0"/>
              <a:t>proteomics</a:t>
            </a:r>
            <a:r>
              <a:rPr lang="it-IT" sz="1600" dirty="0" smtClean="0"/>
              <a:t> data	C++</a:t>
            </a:r>
          </a:p>
          <a:p>
            <a:r>
              <a:rPr lang="it-IT" sz="1600" b="1" dirty="0" err="1" smtClean="0"/>
              <a:t>RelEx</a:t>
            </a:r>
            <a:r>
              <a:rPr lang="it-IT" sz="1600" b="1" dirty="0" smtClean="0"/>
              <a:t>	</a:t>
            </a:r>
            <a:r>
              <a:rPr lang="it-IT" sz="1600" b="1" dirty="0" err="1" smtClean="0"/>
              <a:t>calculation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ion</a:t>
            </a:r>
            <a:r>
              <a:rPr lang="it-IT" sz="1600" dirty="0" smtClean="0"/>
              <a:t> </a:t>
            </a:r>
            <a:r>
              <a:rPr lang="it-IT" sz="1600" dirty="0" err="1" smtClean="0"/>
              <a:t>current</a:t>
            </a:r>
            <a:r>
              <a:rPr lang="it-IT" sz="1600" dirty="0" smtClean="0"/>
              <a:t> </a:t>
            </a:r>
            <a:r>
              <a:rPr lang="it-IT" sz="1600" dirty="0" err="1" smtClean="0"/>
              <a:t>ratios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LC-MS data (</a:t>
            </a:r>
            <a:r>
              <a:rPr lang="it-IT" sz="1600" dirty="0" err="1" smtClean="0"/>
              <a:t>requires</a:t>
            </a:r>
            <a:r>
              <a:rPr lang="it-IT" sz="1600" dirty="0" smtClean="0"/>
              <a:t> </a:t>
            </a:r>
            <a:r>
              <a:rPr lang="it-IT" sz="1600" dirty="0" err="1" smtClean="0"/>
              <a:t>Xcalibur</a:t>
            </a:r>
            <a:r>
              <a:rPr lang="it-IT" sz="1600" dirty="0" smtClean="0"/>
              <a:t>)</a:t>
            </a:r>
          </a:p>
          <a:p>
            <a:r>
              <a:rPr lang="it-IT" sz="1600" b="1" dirty="0" smtClean="0"/>
              <a:t>XPRESS (TPP)</a:t>
            </a:r>
            <a:r>
              <a:rPr lang="it-IT" sz="1600" dirty="0" smtClean="0"/>
              <a:t>	</a:t>
            </a:r>
            <a:r>
              <a:rPr lang="it-IT" sz="1600" dirty="0" err="1" smtClean="0"/>
              <a:t>calculates</a:t>
            </a:r>
            <a:r>
              <a:rPr lang="it-IT" sz="1600" dirty="0" smtClean="0"/>
              <a:t> relative </a:t>
            </a:r>
            <a:r>
              <a:rPr lang="it-IT" sz="1600" dirty="0" err="1" smtClean="0"/>
              <a:t>abundances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ICAT, </a:t>
            </a:r>
            <a:r>
              <a:rPr lang="it-IT" sz="1600" dirty="0" err="1" smtClean="0"/>
              <a:t>cICAT</a:t>
            </a:r>
            <a:r>
              <a:rPr lang="it-IT" sz="1600" dirty="0" smtClean="0"/>
              <a:t>, SILAC and </a:t>
            </a:r>
            <a:r>
              <a:rPr lang="it-IT" sz="1600" dirty="0" err="1" smtClean="0"/>
              <a:t>other</a:t>
            </a:r>
            <a:r>
              <a:rPr lang="it-IT" sz="1600" dirty="0" smtClean="0"/>
              <a:t> N-14/N-15 </a:t>
            </a:r>
            <a:r>
              <a:rPr lang="it-IT" sz="1600" dirty="0" err="1" smtClean="0"/>
              <a:t>experiments</a:t>
            </a:r>
            <a:endParaRPr lang="it-IT" sz="1600" dirty="0" smtClean="0"/>
          </a:p>
          <a:p>
            <a:r>
              <a:rPr lang="en-US" sz="1600" b="1" dirty="0" err="1" smtClean="0"/>
              <a:t>Msnbase</a:t>
            </a:r>
            <a:r>
              <a:rPr lang="en-US" sz="1600" dirty="0" smtClean="0"/>
              <a:t>	Base Functions and Classes for MS-based Proteomics	</a:t>
            </a:r>
            <a:r>
              <a:rPr lang="en-US" sz="1600" dirty="0" smtClean="0"/>
              <a:t>R</a:t>
            </a:r>
          </a:p>
          <a:p>
            <a:r>
              <a:rPr lang="en-US" sz="1600" dirty="0" smtClean="0"/>
              <a:t>…</a:t>
            </a:r>
            <a:endParaRPr lang="it-IT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Absolute </a:t>
            </a:r>
            <a:r>
              <a:rPr lang="en-US" sz="3600" b="1" dirty="0" err="1" smtClean="0">
                <a:solidFill>
                  <a:srgbClr val="FF0000"/>
                </a:solidFill>
                <a:ea typeface="ＭＳ Ｐゴシック" pitchFamily="34" charset="-128"/>
              </a:rPr>
              <a:t>quantitation</a:t>
            </a: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(targeted proteomics)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509" y="2839453"/>
            <a:ext cx="4267534" cy="250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4695" y="1026695"/>
            <a:ext cx="847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Selected reaction monitoring (SRM)</a:t>
            </a:r>
            <a:r>
              <a:rPr lang="en-US" dirty="0" smtClean="0"/>
              <a:t> or </a:t>
            </a:r>
            <a:r>
              <a:rPr lang="en-US" b="1" dirty="0" smtClean="0"/>
              <a:t>multiple reaction monitoring (MRM) </a:t>
            </a:r>
            <a:r>
              <a:rPr lang="en-US" dirty="0" smtClean="0"/>
              <a:t>is a method of absolute </a:t>
            </a:r>
            <a:r>
              <a:rPr lang="en-US" dirty="0" err="1" smtClean="0"/>
              <a:t>quantitation</a:t>
            </a:r>
            <a:r>
              <a:rPr lang="en-US" dirty="0" smtClean="0"/>
              <a:t> (also terms </a:t>
            </a:r>
            <a:r>
              <a:rPr lang="en-US" b="1" dirty="0" smtClean="0"/>
              <a:t>AQUA</a:t>
            </a:r>
            <a:r>
              <a:rPr lang="en-US" dirty="0" smtClean="0"/>
              <a:t>) in targeted proteomics analyses that is performed by spiking complex samples with stable isotope-labeled synthetic peptides that act as internal standards for specific peptides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590" y="2546937"/>
            <a:ext cx="42862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8209"/>
            <a:ext cx="9144000" cy="9410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Applications of Proteomics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027" y="1412875"/>
            <a:ext cx="8538586" cy="4968875"/>
          </a:xfrm>
        </p:spPr>
        <p:txBody>
          <a:bodyPr/>
          <a:lstStyle/>
          <a:p>
            <a:r>
              <a:rPr lang="en-US" sz="2800" dirty="0"/>
              <a:t>Mining: identification of proteins (catalog the proteins)</a:t>
            </a:r>
          </a:p>
          <a:p>
            <a:r>
              <a:rPr lang="en-US" sz="2800" dirty="0"/>
              <a:t>Quantitative proteomics: defining the relative or absolute amount of a protein</a:t>
            </a:r>
          </a:p>
          <a:p>
            <a:r>
              <a:rPr lang="en-US" sz="2800" dirty="0"/>
              <a:t>Protein-expression profile: identification of proteins in a particular state of the organism</a:t>
            </a:r>
          </a:p>
          <a:p>
            <a:r>
              <a:rPr lang="en-US" sz="2800" dirty="0"/>
              <a:t>Protein-network mapping: protein interactions in living systems</a:t>
            </a:r>
          </a:p>
          <a:p>
            <a:r>
              <a:rPr lang="en-US" sz="2800" dirty="0"/>
              <a:t>Mapping of protein modifications: how and where proteins are modified.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97991"/>
            <a:ext cx="9144000" cy="9203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Top down or bottom up?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220663" y="1119188"/>
            <a:ext cx="3181350" cy="5276850"/>
          </a:xfrm>
        </p:spPr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Bottom-up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Most common 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Starting with proteolytic fragments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Piecing the protein back together 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de novo repeat detection</a:t>
            </a:r>
          </a:p>
          <a:p>
            <a:endParaRPr lang="en-US" sz="1800" smtClean="0">
              <a:ea typeface="ＭＳ Ｐゴシック" pitchFamily="34" charset="-128"/>
            </a:endParaRPr>
          </a:p>
          <a:p>
            <a:r>
              <a:rPr lang="en-US" sz="1800" smtClean="0">
                <a:ea typeface="ＭＳ Ｐゴシック" pitchFamily="34" charset="-128"/>
              </a:rPr>
              <a:t>Top down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Tandem MS of whole protein ions 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Pulling them apart</a:t>
            </a:r>
          </a:p>
          <a:p>
            <a:pPr lvl="1"/>
            <a:r>
              <a:rPr lang="en-US" sz="1600" smtClean="0">
                <a:solidFill>
                  <a:schemeClr val="tx2"/>
                </a:solidFill>
                <a:ea typeface="ＭＳ Ｐゴシック" pitchFamily="34" charset="-128"/>
              </a:rPr>
              <a:t>Electron capture dissociation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Extensive sequence information</a:t>
            </a:r>
          </a:p>
        </p:txBody>
      </p:sp>
      <p:pic>
        <p:nvPicPr>
          <p:cNvPr id="41987" name="Content Placeholder 3" descr="2000px-Bottom-up_vs_top_down.svg.png"/>
          <p:cNvPicPr>
            <a:picLocks noChangeAspect="1"/>
          </p:cNvPicPr>
          <p:nvPr/>
        </p:nvPicPr>
        <p:blipFill>
          <a:blip r:embed="rId3"/>
          <a:srcRect l="18285" t="-1285" r="10545" b="-1285"/>
          <a:stretch>
            <a:fillRect/>
          </a:stretch>
        </p:blipFill>
        <p:spPr bwMode="auto">
          <a:xfrm>
            <a:off x="4941888" y="1119188"/>
            <a:ext cx="35401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3951288" y="1409700"/>
            <a:ext cx="106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/>
              <a:t>Fragment ions of peptides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949700" y="2343150"/>
            <a:ext cx="106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MS/MS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3590925" y="2846388"/>
            <a:ext cx="1444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/>
              <a:t>Proteolytic digest</a:t>
            </a:r>
          </a:p>
          <a:p>
            <a:pPr algn="r"/>
            <a:r>
              <a:rPr lang="en-US" sz="1100"/>
              <a:t>e.g. Trypsin</a:t>
            </a: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3787775" y="3987800"/>
            <a:ext cx="1211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Protein</a:t>
            </a:r>
          </a:p>
        </p:txBody>
      </p:sp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3949700" y="4475163"/>
            <a:ext cx="1060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MS/MS</a:t>
            </a:r>
          </a:p>
        </p:txBody>
      </p:sp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3938588" y="5338763"/>
            <a:ext cx="106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Fragment ions of protein</a:t>
            </a:r>
          </a:p>
        </p:txBody>
      </p:sp>
      <p:sp>
        <p:nvSpPr>
          <p:cNvPr id="41994" name="TextBox 2"/>
          <p:cNvSpPr txBox="1">
            <a:spLocks noChangeArrowheads="1"/>
          </p:cNvSpPr>
          <p:nvPr/>
        </p:nvSpPr>
        <p:spPr bwMode="auto">
          <a:xfrm rot="-5400000">
            <a:off x="8039894" y="2578894"/>
            <a:ext cx="1366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Bottom-up</a:t>
            </a:r>
          </a:p>
        </p:txBody>
      </p:sp>
      <p:sp>
        <p:nvSpPr>
          <p:cNvPr id="41995" name="TextBox 11"/>
          <p:cNvSpPr txBox="1">
            <a:spLocks noChangeArrowheads="1"/>
          </p:cNvSpPr>
          <p:nvPr/>
        </p:nvSpPr>
        <p:spPr bwMode="auto">
          <a:xfrm rot="-5400000">
            <a:off x="8079582" y="4934744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Top down</a:t>
            </a:r>
          </a:p>
        </p:txBody>
      </p:sp>
      <p:sp>
        <p:nvSpPr>
          <p:cNvPr id="41996" name="TextBox 12"/>
          <p:cNvSpPr txBox="1">
            <a:spLocks noChangeArrowheads="1"/>
          </p:cNvSpPr>
          <p:nvPr/>
        </p:nvSpPr>
        <p:spPr bwMode="auto">
          <a:xfrm>
            <a:off x="1989138" y="6596063"/>
            <a:ext cx="6932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en-US" sz="1200"/>
              <a:t>”</a:t>
            </a:r>
            <a:r>
              <a:rPr lang="en-US" sz="1200"/>
              <a:t>Protein mass spectrometry" </a:t>
            </a:r>
            <a:r>
              <a:rPr lang="en-US" sz="1200" i="1"/>
              <a:t>Wikipedia, The Free Encyclopedia</a:t>
            </a:r>
            <a:r>
              <a:rPr lang="en-US" sz="1200"/>
              <a:t>. Wikimedia Foundation,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79379" t="18311" r="2499" b="60417"/>
          <a:stretch>
            <a:fillRect/>
          </a:stretch>
        </p:blipFill>
        <p:spPr bwMode="auto">
          <a:xfrm>
            <a:off x="6244936" y="4311679"/>
            <a:ext cx="2068802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0" y="51955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Typical MS experiment (I)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 t="29516"/>
          <a:stretch>
            <a:fillRect/>
          </a:stretch>
        </p:blipFill>
        <p:spPr bwMode="auto">
          <a:xfrm>
            <a:off x="166255" y="2919848"/>
            <a:ext cx="5818909" cy="33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13980" y="3711514"/>
            <a:ext cx="1811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Protein Identification (and </a:t>
            </a:r>
            <a:r>
              <a:rPr lang="en-CA" b="1" dirty="0" err="1" smtClean="0"/>
              <a:t>quantitation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3047" t="18311" r="54939" b="60417"/>
          <a:stretch>
            <a:fillRect/>
          </a:stretch>
        </p:blipFill>
        <p:spPr bwMode="auto">
          <a:xfrm>
            <a:off x="2148175" y="913912"/>
            <a:ext cx="4769716" cy="176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icmp-lab-sarajev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95413"/>
            <a:ext cx="17494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ionization_es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0" y="1395413"/>
            <a:ext cx="14255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gp7onp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918200" y="1395413"/>
            <a:ext cx="14001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2949" y="2598262"/>
            <a:ext cx="216267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Sample preparation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8276" y="2581691"/>
            <a:ext cx="12598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Separation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8097" y="2565443"/>
            <a:ext cx="11366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Ionisation</a:t>
            </a:r>
          </a:p>
        </p:txBody>
      </p:sp>
      <p:pic>
        <p:nvPicPr>
          <p:cNvPr id="35848" name="Picture 12" descr="D-2_HPLC_Colum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6450" y="1909763"/>
            <a:ext cx="20716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812896" y="2560303"/>
            <a:ext cx="14730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Identification</a:t>
            </a:r>
          </a:p>
        </p:txBody>
      </p:sp>
      <p:pic>
        <p:nvPicPr>
          <p:cNvPr id="35850" name="Picture 14" descr="Screen shot 2011-02-09 at 3.50.26 PM.png"/>
          <p:cNvPicPr>
            <a:picLocks noChangeAspect="1"/>
          </p:cNvPicPr>
          <p:nvPr/>
        </p:nvPicPr>
        <p:blipFill>
          <a:blip r:embed="rId7"/>
          <a:srcRect t="17902" b="15572"/>
          <a:stretch>
            <a:fillRect/>
          </a:stretch>
        </p:blipFill>
        <p:spPr bwMode="auto">
          <a:xfrm>
            <a:off x="7318375" y="1395413"/>
            <a:ext cx="1547813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343435" y="2550869"/>
            <a:ext cx="158799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Quantification</a:t>
            </a:r>
          </a:p>
        </p:txBody>
      </p:sp>
      <p:pic>
        <p:nvPicPr>
          <p:cNvPr id="35852" name="Picture 17" descr="bioinformatics_image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8725" y="4011613"/>
            <a:ext cx="13493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197480" y="5153421"/>
            <a:ext cx="15715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Bioinformatics</a:t>
            </a:r>
          </a:p>
        </p:txBody>
      </p:sp>
      <p:pic>
        <p:nvPicPr>
          <p:cNvPr id="35854" name="Picture 19" descr="lab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8388" y="4019550"/>
            <a:ext cx="1803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274071" y="5167000"/>
            <a:ext cx="13788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Bioanalytics</a:t>
            </a:r>
            <a:endParaRPr lang="en-GB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56" name="Picture 21" descr="BiostatisticsBridgePix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6750" y="4019550"/>
            <a:ext cx="275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029325" y="2981325"/>
            <a:ext cx="9540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0"/>
                <a:cs typeface="Arial" charset="0"/>
              </a:rPr>
              <a:t>TOF, Q, 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9275" y="2960688"/>
            <a:ext cx="1065213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Arial" charset="0"/>
              </a:rPr>
              <a:t>MALDI, ESI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30513" y="2965450"/>
            <a:ext cx="6429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0"/>
                <a:cs typeface="Arial" charset="0"/>
              </a:rPr>
              <a:t>HPLC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4688" y="2959100"/>
            <a:ext cx="11509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0"/>
                <a:cs typeface="Arial" charset="0"/>
              </a:rPr>
              <a:t>Cells, tissue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7300" y="2946400"/>
            <a:ext cx="1089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0"/>
                <a:cs typeface="Arial" charset="0"/>
              </a:rPr>
              <a:t>Algorithms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181369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Typical MS experiment (II)</a:t>
            </a:r>
            <a:endParaRPr lang="en-GB" sz="36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29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Mass Spectrometry (MS) Stages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18488" cy="2620963"/>
          </a:xfrm>
        </p:spPr>
        <p:txBody>
          <a:bodyPr/>
          <a:lstStyle/>
          <a:p>
            <a:r>
              <a:rPr lang="en-US" sz="2800"/>
              <a:t>Introduce sample to the instrument</a:t>
            </a:r>
          </a:p>
          <a:p>
            <a:r>
              <a:rPr lang="en-US" sz="2800"/>
              <a:t>Generate ions in the gas phase</a:t>
            </a:r>
          </a:p>
          <a:p>
            <a:r>
              <a:rPr lang="en-US" sz="2800"/>
              <a:t>Separate ions on the basis of differences in </a:t>
            </a:r>
            <a:r>
              <a:rPr lang="en-US" sz="2800" i="1"/>
              <a:t>m/z</a:t>
            </a:r>
            <a:r>
              <a:rPr lang="en-US" sz="2800"/>
              <a:t> with a mass analyzer </a:t>
            </a:r>
          </a:p>
          <a:p>
            <a:r>
              <a:rPr lang="en-US" sz="2800"/>
              <a:t>Detect ions 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819400" y="3767138"/>
            <a:ext cx="4559300" cy="2686050"/>
          </a:xfrm>
          <a:prstGeom prst="rect">
            <a:avLst/>
          </a:prstGeom>
          <a:solidFill>
            <a:srgbClr val="FFFF00"/>
          </a:solidFill>
          <a:ln w="76200">
            <a:solidFill>
              <a:srgbClr val="DADADA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4419600" y="3919538"/>
            <a:ext cx="11223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Vacuum System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303213" y="4568825"/>
            <a:ext cx="1520825" cy="1044575"/>
          </a:xfrm>
          <a:prstGeom prst="rect">
            <a:avLst/>
          </a:prstGeom>
          <a:solidFill>
            <a:srgbClr val="E3B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503238" y="4802188"/>
            <a:ext cx="1120775" cy="700087"/>
          </a:xfrm>
          <a:prstGeom prst="rect">
            <a:avLst/>
          </a:prstGeom>
          <a:solidFill>
            <a:srgbClr val="E3BEFF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Samples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HPLC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1200" y="4605338"/>
            <a:ext cx="1520825" cy="1044575"/>
            <a:chOff x="3526" y="1801"/>
            <a:chExt cx="958" cy="658"/>
          </a:xfrm>
        </p:grpSpPr>
        <p:sp>
          <p:nvSpPr>
            <p:cNvPr id="185353" name="Rectangle 9"/>
            <p:cNvSpPr>
              <a:spLocks noChangeArrowheads="1"/>
            </p:cNvSpPr>
            <p:nvPr/>
          </p:nvSpPr>
          <p:spPr bwMode="auto">
            <a:xfrm>
              <a:off x="3526" y="1801"/>
              <a:ext cx="958" cy="658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4" name="Rectangle 10"/>
            <p:cNvSpPr>
              <a:spLocks noChangeArrowheads="1"/>
            </p:cNvSpPr>
            <p:nvPr/>
          </p:nvSpPr>
          <p:spPr bwMode="auto">
            <a:xfrm>
              <a:off x="3652" y="2025"/>
              <a:ext cx="706" cy="210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Detector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43800" y="4605338"/>
            <a:ext cx="1371600" cy="1044575"/>
            <a:chOff x="4648" y="1801"/>
            <a:chExt cx="958" cy="658"/>
          </a:xfrm>
        </p:grpSpPr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4648" y="1801"/>
              <a:ext cx="958" cy="658"/>
            </a:xfrm>
            <a:prstGeom prst="rect">
              <a:avLst/>
            </a:prstGeom>
            <a:solidFill>
              <a:srgbClr val="DBFFB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7" name="Rectangle 13"/>
            <p:cNvSpPr>
              <a:spLocks noChangeArrowheads="1"/>
            </p:cNvSpPr>
            <p:nvPr/>
          </p:nvSpPr>
          <p:spPr bwMode="auto">
            <a:xfrm>
              <a:off x="4774" y="1948"/>
              <a:ext cx="706" cy="364"/>
            </a:xfrm>
            <a:prstGeom prst="rect">
              <a:avLst/>
            </a:prstGeom>
            <a:solidFill>
              <a:srgbClr val="DBFFB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Data System</a:t>
              </a:r>
              <a:endPara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85358" name="Line 14"/>
          <p:cNvSpPr>
            <a:spLocks noChangeShapeType="1"/>
          </p:cNvSpPr>
          <p:nvPr/>
        </p:nvSpPr>
        <p:spPr bwMode="auto">
          <a:xfrm>
            <a:off x="7162800" y="5138738"/>
            <a:ext cx="444500" cy="95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57625" y="4568825"/>
            <a:ext cx="1628775" cy="1044575"/>
            <a:chOff x="2416" y="1801"/>
            <a:chExt cx="958" cy="658"/>
          </a:xfrm>
        </p:grpSpPr>
        <p:sp>
          <p:nvSpPr>
            <p:cNvPr id="185360" name="Rectangle 16"/>
            <p:cNvSpPr>
              <a:spLocks noChangeArrowheads="1"/>
            </p:cNvSpPr>
            <p:nvPr/>
          </p:nvSpPr>
          <p:spPr bwMode="auto">
            <a:xfrm>
              <a:off x="2416" y="1801"/>
              <a:ext cx="958" cy="6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1" name="Rectangle 17"/>
            <p:cNvSpPr>
              <a:spLocks noChangeArrowheads="1"/>
            </p:cNvSpPr>
            <p:nvPr/>
          </p:nvSpPr>
          <p:spPr bwMode="auto">
            <a:xfrm>
              <a:off x="2542" y="1948"/>
              <a:ext cx="706" cy="36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Mass </a:t>
              </a:r>
              <a:r>
                <a:rPr lang="en-US" sz="16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Analyser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93913" y="4568825"/>
            <a:ext cx="1520825" cy="1044575"/>
            <a:chOff x="1318" y="1801"/>
            <a:chExt cx="958" cy="658"/>
          </a:xfrm>
        </p:grpSpPr>
        <p:sp>
          <p:nvSpPr>
            <p:cNvPr id="185363" name="Rectangle 19"/>
            <p:cNvSpPr>
              <a:spLocks noChangeArrowheads="1"/>
            </p:cNvSpPr>
            <p:nvPr/>
          </p:nvSpPr>
          <p:spPr bwMode="auto">
            <a:xfrm>
              <a:off x="1318" y="1801"/>
              <a:ext cx="958" cy="65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4" name="Rectangle 20"/>
            <p:cNvSpPr>
              <a:spLocks noChangeArrowheads="1"/>
            </p:cNvSpPr>
            <p:nvPr/>
          </p:nvSpPr>
          <p:spPr bwMode="auto">
            <a:xfrm>
              <a:off x="1444" y="1948"/>
              <a:ext cx="706" cy="364"/>
            </a:xfrm>
            <a:prstGeom prst="rect">
              <a:avLst/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Ionisation Method</a:t>
              </a:r>
            </a:p>
          </p:txBody>
        </p:sp>
      </p:grp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1760538" y="5110163"/>
            <a:ext cx="444500" cy="95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6" name="Line 22"/>
          <p:cNvSpPr>
            <a:spLocks noChangeShapeType="1"/>
          </p:cNvSpPr>
          <p:nvPr/>
        </p:nvSpPr>
        <p:spPr bwMode="auto">
          <a:xfrm>
            <a:off x="3506788" y="5138738"/>
            <a:ext cx="444500" cy="95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7" name="Line 23"/>
          <p:cNvSpPr>
            <a:spLocks noChangeShapeType="1"/>
          </p:cNvSpPr>
          <p:nvPr/>
        </p:nvSpPr>
        <p:spPr bwMode="auto">
          <a:xfrm>
            <a:off x="5334000" y="5138738"/>
            <a:ext cx="444500" cy="95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1922463" y="5661025"/>
            <a:ext cx="10652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MALDI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591978"/>
            <a:ext cx="76104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70163" y="6243638"/>
            <a:ext cx="4549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Aebersold</a:t>
            </a:r>
            <a:r>
              <a:rPr lang="en-US" dirty="0" smtClean="0"/>
              <a:t> </a:t>
            </a:r>
            <a:r>
              <a:rPr lang="en-US" dirty="0"/>
              <a:t>R. and </a:t>
            </a:r>
            <a:r>
              <a:rPr lang="en-US" dirty="0" smtClean="0"/>
              <a:t>Mann M., Nature </a:t>
            </a:r>
            <a:r>
              <a:rPr lang="en-US" dirty="0"/>
              <a:t>(2003) 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0" y="203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Mass spectrometers used in proteomic research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1369" y="1147009"/>
            <a:ext cx="8125326" cy="5293895"/>
            <a:chOff x="704" y="954"/>
            <a:chExt cx="5157" cy="2781"/>
          </a:xfrm>
        </p:grpSpPr>
        <p:sp>
          <p:nvSpPr>
            <p:cNvPr id="230403" name="Line 3"/>
            <p:cNvSpPr>
              <a:spLocks noChangeShapeType="1"/>
            </p:cNvSpPr>
            <p:nvPr/>
          </p:nvSpPr>
          <p:spPr bwMode="auto">
            <a:xfrm>
              <a:off x="887" y="3547"/>
              <a:ext cx="42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04" name="Line 4"/>
            <p:cNvSpPr>
              <a:spLocks noChangeShapeType="1"/>
            </p:cNvSpPr>
            <p:nvPr/>
          </p:nvSpPr>
          <p:spPr bwMode="auto">
            <a:xfrm>
              <a:off x="986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05" name="Line 5"/>
            <p:cNvSpPr>
              <a:spLocks noChangeShapeType="1"/>
            </p:cNvSpPr>
            <p:nvPr/>
          </p:nvSpPr>
          <p:spPr bwMode="auto">
            <a:xfrm>
              <a:off x="1086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06" name="Line 6"/>
            <p:cNvSpPr>
              <a:spLocks noChangeShapeType="1"/>
            </p:cNvSpPr>
            <p:nvPr/>
          </p:nvSpPr>
          <p:spPr bwMode="auto">
            <a:xfrm>
              <a:off x="1191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07" name="Line 7"/>
            <p:cNvSpPr>
              <a:spLocks noChangeShapeType="1"/>
            </p:cNvSpPr>
            <p:nvPr/>
          </p:nvSpPr>
          <p:spPr bwMode="auto">
            <a:xfrm>
              <a:off x="1390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08" name="Line 8"/>
            <p:cNvSpPr>
              <a:spLocks noChangeShapeType="1"/>
            </p:cNvSpPr>
            <p:nvPr/>
          </p:nvSpPr>
          <p:spPr bwMode="auto">
            <a:xfrm>
              <a:off x="1495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09" name="Line 9"/>
            <p:cNvSpPr>
              <a:spLocks noChangeShapeType="1"/>
            </p:cNvSpPr>
            <p:nvPr/>
          </p:nvSpPr>
          <p:spPr bwMode="auto">
            <a:xfrm>
              <a:off x="1595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0" name="Line 10"/>
            <p:cNvSpPr>
              <a:spLocks noChangeShapeType="1"/>
            </p:cNvSpPr>
            <p:nvPr/>
          </p:nvSpPr>
          <p:spPr bwMode="auto">
            <a:xfrm>
              <a:off x="1800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1" name="Line 11"/>
            <p:cNvSpPr>
              <a:spLocks noChangeShapeType="1"/>
            </p:cNvSpPr>
            <p:nvPr/>
          </p:nvSpPr>
          <p:spPr bwMode="auto">
            <a:xfrm>
              <a:off x="1899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2" name="Line 12"/>
            <p:cNvSpPr>
              <a:spLocks noChangeShapeType="1"/>
            </p:cNvSpPr>
            <p:nvPr/>
          </p:nvSpPr>
          <p:spPr bwMode="auto">
            <a:xfrm>
              <a:off x="2005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3" name="Line 13"/>
            <p:cNvSpPr>
              <a:spLocks noChangeShapeType="1"/>
            </p:cNvSpPr>
            <p:nvPr/>
          </p:nvSpPr>
          <p:spPr bwMode="auto">
            <a:xfrm>
              <a:off x="2203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4" name="Line 14"/>
            <p:cNvSpPr>
              <a:spLocks noChangeShapeType="1"/>
            </p:cNvSpPr>
            <p:nvPr/>
          </p:nvSpPr>
          <p:spPr bwMode="auto">
            <a:xfrm>
              <a:off x="2309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5" name="Line 15"/>
            <p:cNvSpPr>
              <a:spLocks noChangeShapeType="1"/>
            </p:cNvSpPr>
            <p:nvPr/>
          </p:nvSpPr>
          <p:spPr bwMode="auto">
            <a:xfrm>
              <a:off x="2408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6" name="Line 16"/>
            <p:cNvSpPr>
              <a:spLocks noChangeShapeType="1"/>
            </p:cNvSpPr>
            <p:nvPr/>
          </p:nvSpPr>
          <p:spPr bwMode="auto">
            <a:xfrm>
              <a:off x="2613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7" name="Line 17"/>
            <p:cNvSpPr>
              <a:spLocks noChangeShapeType="1"/>
            </p:cNvSpPr>
            <p:nvPr/>
          </p:nvSpPr>
          <p:spPr bwMode="auto">
            <a:xfrm>
              <a:off x="2712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8" name="Line 18"/>
            <p:cNvSpPr>
              <a:spLocks noChangeShapeType="1"/>
            </p:cNvSpPr>
            <p:nvPr/>
          </p:nvSpPr>
          <p:spPr bwMode="auto">
            <a:xfrm>
              <a:off x="2818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>
              <a:off x="3023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0" name="Line 20"/>
            <p:cNvSpPr>
              <a:spLocks noChangeShapeType="1"/>
            </p:cNvSpPr>
            <p:nvPr/>
          </p:nvSpPr>
          <p:spPr bwMode="auto">
            <a:xfrm>
              <a:off x="3122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1" name="Line 21"/>
            <p:cNvSpPr>
              <a:spLocks noChangeShapeType="1"/>
            </p:cNvSpPr>
            <p:nvPr/>
          </p:nvSpPr>
          <p:spPr bwMode="auto">
            <a:xfrm>
              <a:off x="3222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2" name="Line 22"/>
            <p:cNvSpPr>
              <a:spLocks noChangeShapeType="1"/>
            </p:cNvSpPr>
            <p:nvPr/>
          </p:nvSpPr>
          <p:spPr bwMode="auto">
            <a:xfrm>
              <a:off x="3427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3" name="Line 23"/>
            <p:cNvSpPr>
              <a:spLocks noChangeShapeType="1"/>
            </p:cNvSpPr>
            <p:nvPr/>
          </p:nvSpPr>
          <p:spPr bwMode="auto">
            <a:xfrm>
              <a:off x="3526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4" name="Line 24"/>
            <p:cNvSpPr>
              <a:spLocks noChangeShapeType="1"/>
            </p:cNvSpPr>
            <p:nvPr/>
          </p:nvSpPr>
          <p:spPr bwMode="auto">
            <a:xfrm>
              <a:off x="3631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5" name="Line 25"/>
            <p:cNvSpPr>
              <a:spLocks noChangeShapeType="1"/>
            </p:cNvSpPr>
            <p:nvPr/>
          </p:nvSpPr>
          <p:spPr bwMode="auto">
            <a:xfrm>
              <a:off x="3836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6" name="Line 26"/>
            <p:cNvSpPr>
              <a:spLocks noChangeShapeType="1"/>
            </p:cNvSpPr>
            <p:nvPr/>
          </p:nvSpPr>
          <p:spPr bwMode="auto">
            <a:xfrm>
              <a:off x="3936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7" name="Line 27"/>
            <p:cNvSpPr>
              <a:spLocks noChangeShapeType="1"/>
            </p:cNvSpPr>
            <p:nvPr/>
          </p:nvSpPr>
          <p:spPr bwMode="auto">
            <a:xfrm>
              <a:off x="4035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8" name="Line 28"/>
            <p:cNvSpPr>
              <a:spLocks noChangeShapeType="1"/>
            </p:cNvSpPr>
            <p:nvPr/>
          </p:nvSpPr>
          <p:spPr bwMode="auto">
            <a:xfrm>
              <a:off x="4240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29" name="Line 29"/>
            <p:cNvSpPr>
              <a:spLocks noChangeShapeType="1"/>
            </p:cNvSpPr>
            <p:nvPr/>
          </p:nvSpPr>
          <p:spPr bwMode="auto">
            <a:xfrm>
              <a:off x="4339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0" name="Line 30"/>
            <p:cNvSpPr>
              <a:spLocks noChangeShapeType="1"/>
            </p:cNvSpPr>
            <p:nvPr/>
          </p:nvSpPr>
          <p:spPr bwMode="auto">
            <a:xfrm>
              <a:off x="4445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1" name="Line 31"/>
            <p:cNvSpPr>
              <a:spLocks noChangeShapeType="1"/>
            </p:cNvSpPr>
            <p:nvPr/>
          </p:nvSpPr>
          <p:spPr bwMode="auto">
            <a:xfrm>
              <a:off x="4650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2" name="Line 32"/>
            <p:cNvSpPr>
              <a:spLocks noChangeShapeType="1"/>
            </p:cNvSpPr>
            <p:nvPr/>
          </p:nvSpPr>
          <p:spPr bwMode="auto">
            <a:xfrm>
              <a:off x="4749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3" name="Line 33"/>
            <p:cNvSpPr>
              <a:spLocks noChangeShapeType="1"/>
            </p:cNvSpPr>
            <p:nvPr/>
          </p:nvSpPr>
          <p:spPr bwMode="auto">
            <a:xfrm>
              <a:off x="4848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4" name="Line 34"/>
            <p:cNvSpPr>
              <a:spLocks noChangeShapeType="1"/>
            </p:cNvSpPr>
            <p:nvPr/>
          </p:nvSpPr>
          <p:spPr bwMode="auto">
            <a:xfrm>
              <a:off x="5053" y="3547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5" name="Line 35"/>
            <p:cNvSpPr>
              <a:spLocks noChangeShapeType="1"/>
            </p:cNvSpPr>
            <p:nvPr/>
          </p:nvSpPr>
          <p:spPr bwMode="auto">
            <a:xfrm>
              <a:off x="887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6" name="Rectangle 36"/>
            <p:cNvSpPr>
              <a:spLocks noChangeArrowheads="1"/>
            </p:cNvSpPr>
            <p:nvPr/>
          </p:nvSpPr>
          <p:spPr bwMode="auto">
            <a:xfrm>
              <a:off x="871" y="3589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37" name="Line 37"/>
            <p:cNvSpPr>
              <a:spLocks noChangeShapeType="1"/>
            </p:cNvSpPr>
            <p:nvPr/>
          </p:nvSpPr>
          <p:spPr bwMode="auto">
            <a:xfrm>
              <a:off x="1290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38" name="Rectangle 38"/>
            <p:cNvSpPr>
              <a:spLocks noChangeArrowheads="1"/>
            </p:cNvSpPr>
            <p:nvPr/>
          </p:nvSpPr>
          <p:spPr bwMode="auto">
            <a:xfrm>
              <a:off x="1259" y="3589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39" name="Line 39"/>
            <p:cNvSpPr>
              <a:spLocks noChangeShapeType="1"/>
            </p:cNvSpPr>
            <p:nvPr/>
          </p:nvSpPr>
          <p:spPr bwMode="auto">
            <a:xfrm>
              <a:off x="1700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40" name="Rectangle 40"/>
            <p:cNvSpPr>
              <a:spLocks noChangeArrowheads="1"/>
            </p:cNvSpPr>
            <p:nvPr/>
          </p:nvSpPr>
          <p:spPr bwMode="auto">
            <a:xfrm>
              <a:off x="1669" y="3589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41" name="Line 41"/>
            <p:cNvSpPr>
              <a:spLocks noChangeShapeType="1"/>
            </p:cNvSpPr>
            <p:nvPr/>
          </p:nvSpPr>
          <p:spPr bwMode="auto">
            <a:xfrm>
              <a:off x="2104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42" name="Rectangle 42"/>
            <p:cNvSpPr>
              <a:spLocks noChangeArrowheads="1"/>
            </p:cNvSpPr>
            <p:nvPr/>
          </p:nvSpPr>
          <p:spPr bwMode="auto">
            <a:xfrm>
              <a:off x="2073" y="3589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43" name="Line 43"/>
            <p:cNvSpPr>
              <a:spLocks noChangeShapeType="1"/>
            </p:cNvSpPr>
            <p:nvPr/>
          </p:nvSpPr>
          <p:spPr bwMode="auto">
            <a:xfrm>
              <a:off x="2514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44" name="Rectangle 44"/>
            <p:cNvSpPr>
              <a:spLocks noChangeArrowheads="1"/>
            </p:cNvSpPr>
            <p:nvPr/>
          </p:nvSpPr>
          <p:spPr bwMode="auto">
            <a:xfrm>
              <a:off x="2483" y="3589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45" name="Line 45"/>
            <p:cNvSpPr>
              <a:spLocks noChangeShapeType="1"/>
            </p:cNvSpPr>
            <p:nvPr/>
          </p:nvSpPr>
          <p:spPr bwMode="auto">
            <a:xfrm>
              <a:off x="2917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46" name="Rectangle 46"/>
            <p:cNvSpPr>
              <a:spLocks noChangeArrowheads="1"/>
            </p:cNvSpPr>
            <p:nvPr/>
          </p:nvSpPr>
          <p:spPr bwMode="auto">
            <a:xfrm>
              <a:off x="2870" y="3589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47" name="Line 47"/>
            <p:cNvSpPr>
              <a:spLocks noChangeShapeType="1"/>
            </p:cNvSpPr>
            <p:nvPr/>
          </p:nvSpPr>
          <p:spPr bwMode="auto">
            <a:xfrm>
              <a:off x="3327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48" name="Rectangle 48"/>
            <p:cNvSpPr>
              <a:spLocks noChangeArrowheads="1"/>
            </p:cNvSpPr>
            <p:nvPr/>
          </p:nvSpPr>
          <p:spPr bwMode="auto">
            <a:xfrm>
              <a:off x="3280" y="3589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120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49" name="Line 49"/>
            <p:cNvSpPr>
              <a:spLocks noChangeShapeType="1"/>
            </p:cNvSpPr>
            <p:nvPr/>
          </p:nvSpPr>
          <p:spPr bwMode="auto">
            <a:xfrm>
              <a:off x="3731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50" name="Rectangle 50"/>
            <p:cNvSpPr>
              <a:spLocks noChangeArrowheads="1"/>
            </p:cNvSpPr>
            <p:nvPr/>
          </p:nvSpPr>
          <p:spPr bwMode="auto">
            <a:xfrm>
              <a:off x="3684" y="3589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140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51" name="Line 51"/>
            <p:cNvSpPr>
              <a:spLocks noChangeShapeType="1"/>
            </p:cNvSpPr>
            <p:nvPr/>
          </p:nvSpPr>
          <p:spPr bwMode="auto">
            <a:xfrm>
              <a:off x="4141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52" name="Rectangle 52"/>
            <p:cNvSpPr>
              <a:spLocks noChangeArrowheads="1"/>
            </p:cNvSpPr>
            <p:nvPr/>
          </p:nvSpPr>
          <p:spPr bwMode="auto">
            <a:xfrm>
              <a:off x="4094" y="3589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160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53" name="Line 53"/>
            <p:cNvSpPr>
              <a:spLocks noChangeShapeType="1"/>
            </p:cNvSpPr>
            <p:nvPr/>
          </p:nvSpPr>
          <p:spPr bwMode="auto">
            <a:xfrm>
              <a:off x="4544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54" name="Rectangle 54"/>
            <p:cNvSpPr>
              <a:spLocks noChangeArrowheads="1"/>
            </p:cNvSpPr>
            <p:nvPr/>
          </p:nvSpPr>
          <p:spPr bwMode="auto">
            <a:xfrm>
              <a:off x="4497" y="3589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180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55" name="Line 55"/>
            <p:cNvSpPr>
              <a:spLocks noChangeShapeType="1"/>
            </p:cNvSpPr>
            <p:nvPr/>
          </p:nvSpPr>
          <p:spPr bwMode="auto">
            <a:xfrm>
              <a:off x="4954" y="354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56" name="Rectangle 56"/>
            <p:cNvSpPr>
              <a:spLocks noChangeArrowheads="1"/>
            </p:cNvSpPr>
            <p:nvPr/>
          </p:nvSpPr>
          <p:spPr bwMode="auto">
            <a:xfrm>
              <a:off x="4907" y="3589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57" name="Rectangle 57"/>
            <p:cNvSpPr>
              <a:spLocks noChangeArrowheads="1"/>
            </p:cNvSpPr>
            <p:nvPr/>
          </p:nvSpPr>
          <p:spPr bwMode="auto">
            <a:xfrm>
              <a:off x="2889" y="3668"/>
              <a:ext cx="26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Time (min)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458" name="Line 58"/>
            <p:cNvSpPr>
              <a:spLocks noChangeShapeType="1"/>
            </p:cNvSpPr>
            <p:nvPr/>
          </p:nvSpPr>
          <p:spPr bwMode="auto">
            <a:xfrm flipV="1">
              <a:off x="887" y="2328"/>
              <a:ext cx="1" cy="12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59" name="Line 59"/>
            <p:cNvSpPr>
              <a:spLocks noChangeShapeType="1"/>
            </p:cNvSpPr>
            <p:nvPr/>
          </p:nvSpPr>
          <p:spPr bwMode="auto">
            <a:xfrm flipH="1">
              <a:off x="850" y="351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0" name="Line 60"/>
            <p:cNvSpPr>
              <a:spLocks noChangeShapeType="1"/>
            </p:cNvSpPr>
            <p:nvPr/>
          </p:nvSpPr>
          <p:spPr bwMode="auto">
            <a:xfrm flipH="1">
              <a:off x="850" y="349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1" name="Line 61"/>
            <p:cNvSpPr>
              <a:spLocks noChangeShapeType="1"/>
            </p:cNvSpPr>
            <p:nvPr/>
          </p:nvSpPr>
          <p:spPr bwMode="auto">
            <a:xfrm flipH="1">
              <a:off x="850" y="347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2" name="Line 62"/>
            <p:cNvSpPr>
              <a:spLocks noChangeShapeType="1"/>
            </p:cNvSpPr>
            <p:nvPr/>
          </p:nvSpPr>
          <p:spPr bwMode="auto">
            <a:xfrm flipH="1">
              <a:off x="850" y="344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3" name="Line 63"/>
            <p:cNvSpPr>
              <a:spLocks noChangeShapeType="1"/>
            </p:cNvSpPr>
            <p:nvPr/>
          </p:nvSpPr>
          <p:spPr bwMode="auto">
            <a:xfrm flipH="1">
              <a:off x="850" y="339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4" name="Line 64"/>
            <p:cNvSpPr>
              <a:spLocks noChangeShapeType="1"/>
            </p:cNvSpPr>
            <p:nvPr/>
          </p:nvSpPr>
          <p:spPr bwMode="auto">
            <a:xfrm flipH="1">
              <a:off x="850" y="337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5" name="Line 65"/>
            <p:cNvSpPr>
              <a:spLocks noChangeShapeType="1"/>
            </p:cNvSpPr>
            <p:nvPr/>
          </p:nvSpPr>
          <p:spPr bwMode="auto">
            <a:xfrm flipH="1">
              <a:off x="850" y="335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6" name="Line 66"/>
            <p:cNvSpPr>
              <a:spLocks noChangeShapeType="1"/>
            </p:cNvSpPr>
            <p:nvPr/>
          </p:nvSpPr>
          <p:spPr bwMode="auto">
            <a:xfrm flipH="1">
              <a:off x="850" y="332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7" name="Line 67"/>
            <p:cNvSpPr>
              <a:spLocks noChangeShapeType="1"/>
            </p:cNvSpPr>
            <p:nvPr/>
          </p:nvSpPr>
          <p:spPr bwMode="auto">
            <a:xfrm flipH="1">
              <a:off x="850" y="327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8" name="Line 68"/>
            <p:cNvSpPr>
              <a:spLocks noChangeShapeType="1"/>
            </p:cNvSpPr>
            <p:nvPr/>
          </p:nvSpPr>
          <p:spPr bwMode="auto">
            <a:xfrm flipH="1">
              <a:off x="850" y="325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69" name="Line 69"/>
            <p:cNvSpPr>
              <a:spLocks noChangeShapeType="1"/>
            </p:cNvSpPr>
            <p:nvPr/>
          </p:nvSpPr>
          <p:spPr bwMode="auto">
            <a:xfrm flipH="1">
              <a:off x="850" y="323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0" name="Line 70"/>
            <p:cNvSpPr>
              <a:spLocks noChangeShapeType="1"/>
            </p:cNvSpPr>
            <p:nvPr/>
          </p:nvSpPr>
          <p:spPr bwMode="auto">
            <a:xfrm flipH="1">
              <a:off x="850" y="320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1" name="Line 71"/>
            <p:cNvSpPr>
              <a:spLocks noChangeShapeType="1"/>
            </p:cNvSpPr>
            <p:nvPr/>
          </p:nvSpPr>
          <p:spPr bwMode="auto">
            <a:xfrm flipH="1">
              <a:off x="850" y="315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2" name="Line 72"/>
            <p:cNvSpPr>
              <a:spLocks noChangeShapeType="1"/>
            </p:cNvSpPr>
            <p:nvPr/>
          </p:nvSpPr>
          <p:spPr bwMode="auto">
            <a:xfrm flipH="1">
              <a:off x="850" y="313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3" name="Line 73"/>
            <p:cNvSpPr>
              <a:spLocks noChangeShapeType="1"/>
            </p:cNvSpPr>
            <p:nvPr/>
          </p:nvSpPr>
          <p:spPr bwMode="auto">
            <a:xfrm flipH="1">
              <a:off x="850" y="311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4" name="Line 74"/>
            <p:cNvSpPr>
              <a:spLocks noChangeShapeType="1"/>
            </p:cNvSpPr>
            <p:nvPr/>
          </p:nvSpPr>
          <p:spPr bwMode="auto">
            <a:xfrm flipH="1">
              <a:off x="850" y="308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5" name="Line 75"/>
            <p:cNvSpPr>
              <a:spLocks noChangeShapeType="1"/>
            </p:cNvSpPr>
            <p:nvPr/>
          </p:nvSpPr>
          <p:spPr bwMode="auto">
            <a:xfrm flipH="1">
              <a:off x="850" y="303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6" name="Line 76"/>
            <p:cNvSpPr>
              <a:spLocks noChangeShapeType="1"/>
            </p:cNvSpPr>
            <p:nvPr/>
          </p:nvSpPr>
          <p:spPr bwMode="auto">
            <a:xfrm flipH="1">
              <a:off x="850" y="301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7" name="Line 77"/>
            <p:cNvSpPr>
              <a:spLocks noChangeShapeType="1"/>
            </p:cNvSpPr>
            <p:nvPr/>
          </p:nvSpPr>
          <p:spPr bwMode="auto">
            <a:xfrm flipH="1">
              <a:off x="850" y="298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8" name="Line 78"/>
            <p:cNvSpPr>
              <a:spLocks noChangeShapeType="1"/>
            </p:cNvSpPr>
            <p:nvPr/>
          </p:nvSpPr>
          <p:spPr bwMode="auto">
            <a:xfrm flipH="1">
              <a:off x="850" y="296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79" name="Line 79"/>
            <p:cNvSpPr>
              <a:spLocks noChangeShapeType="1"/>
            </p:cNvSpPr>
            <p:nvPr/>
          </p:nvSpPr>
          <p:spPr bwMode="auto">
            <a:xfrm flipH="1">
              <a:off x="850" y="291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0" name="Line 80"/>
            <p:cNvSpPr>
              <a:spLocks noChangeShapeType="1"/>
            </p:cNvSpPr>
            <p:nvPr/>
          </p:nvSpPr>
          <p:spPr bwMode="auto">
            <a:xfrm flipH="1">
              <a:off x="850" y="289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1" name="Line 81"/>
            <p:cNvSpPr>
              <a:spLocks noChangeShapeType="1"/>
            </p:cNvSpPr>
            <p:nvPr/>
          </p:nvSpPr>
          <p:spPr bwMode="auto">
            <a:xfrm flipH="1">
              <a:off x="850" y="286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2" name="Line 82"/>
            <p:cNvSpPr>
              <a:spLocks noChangeShapeType="1"/>
            </p:cNvSpPr>
            <p:nvPr/>
          </p:nvSpPr>
          <p:spPr bwMode="auto">
            <a:xfrm flipH="1">
              <a:off x="850" y="284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3" name="Line 83"/>
            <p:cNvSpPr>
              <a:spLocks noChangeShapeType="1"/>
            </p:cNvSpPr>
            <p:nvPr/>
          </p:nvSpPr>
          <p:spPr bwMode="auto">
            <a:xfrm flipH="1">
              <a:off x="850" y="279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4" name="Line 84"/>
            <p:cNvSpPr>
              <a:spLocks noChangeShapeType="1"/>
            </p:cNvSpPr>
            <p:nvPr/>
          </p:nvSpPr>
          <p:spPr bwMode="auto">
            <a:xfrm flipH="1">
              <a:off x="850" y="276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5" name="Line 85"/>
            <p:cNvSpPr>
              <a:spLocks noChangeShapeType="1"/>
            </p:cNvSpPr>
            <p:nvPr/>
          </p:nvSpPr>
          <p:spPr bwMode="auto">
            <a:xfrm flipH="1">
              <a:off x="850" y="274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6" name="Line 86"/>
            <p:cNvSpPr>
              <a:spLocks noChangeShapeType="1"/>
            </p:cNvSpPr>
            <p:nvPr/>
          </p:nvSpPr>
          <p:spPr bwMode="auto">
            <a:xfrm flipH="1">
              <a:off x="850" y="271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7" name="Line 87"/>
            <p:cNvSpPr>
              <a:spLocks noChangeShapeType="1"/>
            </p:cNvSpPr>
            <p:nvPr/>
          </p:nvSpPr>
          <p:spPr bwMode="auto">
            <a:xfrm flipH="1">
              <a:off x="850" y="267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8" name="Line 88"/>
            <p:cNvSpPr>
              <a:spLocks noChangeShapeType="1"/>
            </p:cNvSpPr>
            <p:nvPr/>
          </p:nvSpPr>
          <p:spPr bwMode="auto">
            <a:xfrm flipH="1">
              <a:off x="850" y="264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89" name="Line 89"/>
            <p:cNvSpPr>
              <a:spLocks noChangeShapeType="1"/>
            </p:cNvSpPr>
            <p:nvPr/>
          </p:nvSpPr>
          <p:spPr bwMode="auto">
            <a:xfrm flipH="1">
              <a:off x="850" y="262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0" name="Line 90"/>
            <p:cNvSpPr>
              <a:spLocks noChangeShapeType="1"/>
            </p:cNvSpPr>
            <p:nvPr/>
          </p:nvSpPr>
          <p:spPr bwMode="auto">
            <a:xfrm flipH="1">
              <a:off x="850" y="259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1" name="Line 91"/>
            <p:cNvSpPr>
              <a:spLocks noChangeShapeType="1"/>
            </p:cNvSpPr>
            <p:nvPr/>
          </p:nvSpPr>
          <p:spPr bwMode="auto">
            <a:xfrm flipH="1">
              <a:off x="850" y="254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2" name="Line 92"/>
            <p:cNvSpPr>
              <a:spLocks noChangeShapeType="1"/>
            </p:cNvSpPr>
            <p:nvPr/>
          </p:nvSpPr>
          <p:spPr bwMode="auto">
            <a:xfrm flipH="1">
              <a:off x="850" y="252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3" name="Line 93"/>
            <p:cNvSpPr>
              <a:spLocks noChangeShapeType="1"/>
            </p:cNvSpPr>
            <p:nvPr/>
          </p:nvSpPr>
          <p:spPr bwMode="auto">
            <a:xfrm flipH="1">
              <a:off x="850" y="250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4" name="Line 94"/>
            <p:cNvSpPr>
              <a:spLocks noChangeShapeType="1"/>
            </p:cNvSpPr>
            <p:nvPr/>
          </p:nvSpPr>
          <p:spPr bwMode="auto">
            <a:xfrm flipH="1">
              <a:off x="850" y="247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5" name="Line 95"/>
            <p:cNvSpPr>
              <a:spLocks noChangeShapeType="1"/>
            </p:cNvSpPr>
            <p:nvPr/>
          </p:nvSpPr>
          <p:spPr bwMode="auto">
            <a:xfrm flipH="1">
              <a:off x="850" y="242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6" name="Line 96"/>
            <p:cNvSpPr>
              <a:spLocks noChangeShapeType="1"/>
            </p:cNvSpPr>
            <p:nvPr/>
          </p:nvSpPr>
          <p:spPr bwMode="auto">
            <a:xfrm flipH="1">
              <a:off x="850" y="240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7" name="Line 97"/>
            <p:cNvSpPr>
              <a:spLocks noChangeShapeType="1"/>
            </p:cNvSpPr>
            <p:nvPr/>
          </p:nvSpPr>
          <p:spPr bwMode="auto">
            <a:xfrm flipH="1">
              <a:off x="850" y="237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8" name="Line 98"/>
            <p:cNvSpPr>
              <a:spLocks noChangeShapeType="1"/>
            </p:cNvSpPr>
            <p:nvPr/>
          </p:nvSpPr>
          <p:spPr bwMode="auto">
            <a:xfrm flipH="1">
              <a:off x="850" y="235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99" name="Line 99"/>
            <p:cNvSpPr>
              <a:spLocks noChangeShapeType="1"/>
            </p:cNvSpPr>
            <p:nvPr/>
          </p:nvSpPr>
          <p:spPr bwMode="auto">
            <a:xfrm flipH="1">
              <a:off x="831" y="3543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00" name="Rectangle 100"/>
            <p:cNvSpPr>
              <a:spLocks noChangeArrowheads="1"/>
            </p:cNvSpPr>
            <p:nvPr/>
          </p:nvSpPr>
          <p:spPr bwMode="auto">
            <a:xfrm>
              <a:off x="778" y="3510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01" name="Line 101"/>
            <p:cNvSpPr>
              <a:spLocks noChangeShapeType="1"/>
            </p:cNvSpPr>
            <p:nvPr/>
          </p:nvSpPr>
          <p:spPr bwMode="auto">
            <a:xfrm flipH="1">
              <a:off x="831" y="3422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02" name="Rectangle 102"/>
            <p:cNvSpPr>
              <a:spLocks noChangeArrowheads="1"/>
            </p:cNvSpPr>
            <p:nvPr/>
          </p:nvSpPr>
          <p:spPr bwMode="auto">
            <a:xfrm>
              <a:off x="741" y="3389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03" name="Line 103"/>
            <p:cNvSpPr>
              <a:spLocks noChangeShapeType="1"/>
            </p:cNvSpPr>
            <p:nvPr/>
          </p:nvSpPr>
          <p:spPr bwMode="auto">
            <a:xfrm flipH="1">
              <a:off x="831" y="3301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04" name="Rectangle 104"/>
            <p:cNvSpPr>
              <a:spLocks noChangeArrowheads="1"/>
            </p:cNvSpPr>
            <p:nvPr/>
          </p:nvSpPr>
          <p:spPr bwMode="auto">
            <a:xfrm>
              <a:off x="741" y="3268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05" name="Line 105"/>
            <p:cNvSpPr>
              <a:spLocks noChangeShapeType="1"/>
            </p:cNvSpPr>
            <p:nvPr/>
          </p:nvSpPr>
          <p:spPr bwMode="auto">
            <a:xfrm flipH="1">
              <a:off x="831" y="3179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06" name="Rectangle 106"/>
            <p:cNvSpPr>
              <a:spLocks noChangeArrowheads="1"/>
            </p:cNvSpPr>
            <p:nvPr/>
          </p:nvSpPr>
          <p:spPr bwMode="auto">
            <a:xfrm>
              <a:off x="741" y="3147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07" name="Line 107"/>
            <p:cNvSpPr>
              <a:spLocks noChangeShapeType="1"/>
            </p:cNvSpPr>
            <p:nvPr/>
          </p:nvSpPr>
          <p:spPr bwMode="auto">
            <a:xfrm flipH="1">
              <a:off x="831" y="3058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08" name="Rectangle 108"/>
            <p:cNvSpPr>
              <a:spLocks noChangeArrowheads="1"/>
            </p:cNvSpPr>
            <p:nvPr/>
          </p:nvSpPr>
          <p:spPr bwMode="auto">
            <a:xfrm>
              <a:off x="741" y="3026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09" name="Line 109"/>
            <p:cNvSpPr>
              <a:spLocks noChangeShapeType="1"/>
            </p:cNvSpPr>
            <p:nvPr/>
          </p:nvSpPr>
          <p:spPr bwMode="auto">
            <a:xfrm flipH="1">
              <a:off x="831" y="2937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10" name="Rectangle 110"/>
            <p:cNvSpPr>
              <a:spLocks noChangeArrowheads="1"/>
            </p:cNvSpPr>
            <p:nvPr/>
          </p:nvSpPr>
          <p:spPr bwMode="auto">
            <a:xfrm>
              <a:off x="741" y="2905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11" name="Line 111"/>
            <p:cNvSpPr>
              <a:spLocks noChangeShapeType="1"/>
            </p:cNvSpPr>
            <p:nvPr/>
          </p:nvSpPr>
          <p:spPr bwMode="auto">
            <a:xfrm flipH="1">
              <a:off x="831" y="2816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12" name="Rectangle 112"/>
            <p:cNvSpPr>
              <a:spLocks noChangeArrowheads="1"/>
            </p:cNvSpPr>
            <p:nvPr/>
          </p:nvSpPr>
          <p:spPr bwMode="auto">
            <a:xfrm>
              <a:off x="741" y="2784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13" name="Line 113"/>
            <p:cNvSpPr>
              <a:spLocks noChangeShapeType="1"/>
            </p:cNvSpPr>
            <p:nvPr/>
          </p:nvSpPr>
          <p:spPr bwMode="auto">
            <a:xfrm flipH="1">
              <a:off x="831" y="2695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14" name="Rectangle 114"/>
            <p:cNvSpPr>
              <a:spLocks noChangeArrowheads="1"/>
            </p:cNvSpPr>
            <p:nvPr/>
          </p:nvSpPr>
          <p:spPr bwMode="auto">
            <a:xfrm>
              <a:off x="741" y="2663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15" name="Line 115"/>
            <p:cNvSpPr>
              <a:spLocks noChangeShapeType="1"/>
            </p:cNvSpPr>
            <p:nvPr/>
          </p:nvSpPr>
          <p:spPr bwMode="auto">
            <a:xfrm flipH="1">
              <a:off x="831" y="2574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16" name="Rectangle 116"/>
            <p:cNvSpPr>
              <a:spLocks noChangeArrowheads="1"/>
            </p:cNvSpPr>
            <p:nvPr/>
          </p:nvSpPr>
          <p:spPr bwMode="auto">
            <a:xfrm>
              <a:off x="741" y="2542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17" name="Line 117"/>
            <p:cNvSpPr>
              <a:spLocks noChangeShapeType="1"/>
            </p:cNvSpPr>
            <p:nvPr/>
          </p:nvSpPr>
          <p:spPr bwMode="auto">
            <a:xfrm flipH="1">
              <a:off x="831" y="2453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18" name="Rectangle 118"/>
            <p:cNvSpPr>
              <a:spLocks noChangeArrowheads="1"/>
            </p:cNvSpPr>
            <p:nvPr/>
          </p:nvSpPr>
          <p:spPr bwMode="auto">
            <a:xfrm>
              <a:off x="741" y="2421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19" name="Line 119"/>
            <p:cNvSpPr>
              <a:spLocks noChangeShapeType="1"/>
            </p:cNvSpPr>
            <p:nvPr/>
          </p:nvSpPr>
          <p:spPr bwMode="auto">
            <a:xfrm flipH="1">
              <a:off x="831" y="2328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0" name="Rectangle 120"/>
            <p:cNvSpPr>
              <a:spLocks noChangeArrowheads="1"/>
            </p:cNvSpPr>
            <p:nvPr/>
          </p:nvSpPr>
          <p:spPr bwMode="auto">
            <a:xfrm>
              <a:off x="704" y="2295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21" name="Line 121"/>
            <p:cNvSpPr>
              <a:spLocks noChangeShapeType="1"/>
            </p:cNvSpPr>
            <p:nvPr/>
          </p:nvSpPr>
          <p:spPr bwMode="auto">
            <a:xfrm flipV="1">
              <a:off x="887" y="1034"/>
              <a:ext cx="1" cy="12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2" name="Line 122"/>
            <p:cNvSpPr>
              <a:spLocks noChangeShapeType="1"/>
            </p:cNvSpPr>
            <p:nvPr/>
          </p:nvSpPr>
          <p:spPr bwMode="auto">
            <a:xfrm flipH="1">
              <a:off x="850" y="222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3" name="Line 123"/>
            <p:cNvSpPr>
              <a:spLocks noChangeShapeType="1"/>
            </p:cNvSpPr>
            <p:nvPr/>
          </p:nvSpPr>
          <p:spPr bwMode="auto">
            <a:xfrm flipH="1">
              <a:off x="850" y="220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4" name="Line 124"/>
            <p:cNvSpPr>
              <a:spLocks noChangeShapeType="1"/>
            </p:cNvSpPr>
            <p:nvPr/>
          </p:nvSpPr>
          <p:spPr bwMode="auto">
            <a:xfrm flipH="1">
              <a:off x="850" y="217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5" name="Line 125"/>
            <p:cNvSpPr>
              <a:spLocks noChangeShapeType="1"/>
            </p:cNvSpPr>
            <p:nvPr/>
          </p:nvSpPr>
          <p:spPr bwMode="auto">
            <a:xfrm flipH="1">
              <a:off x="850" y="215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6" name="Line 126"/>
            <p:cNvSpPr>
              <a:spLocks noChangeShapeType="1"/>
            </p:cNvSpPr>
            <p:nvPr/>
          </p:nvSpPr>
          <p:spPr bwMode="auto">
            <a:xfrm flipH="1">
              <a:off x="850" y="210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7" name="Line 127"/>
            <p:cNvSpPr>
              <a:spLocks noChangeShapeType="1"/>
            </p:cNvSpPr>
            <p:nvPr/>
          </p:nvSpPr>
          <p:spPr bwMode="auto">
            <a:xfrm flipH="1">
              <a:off x="850" y="208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8" name="Line 128"/>
            <p:cNvSpPr>
              <a:spLocks noChangeShapeType="1"/>
            </p:cNvSpPr>
            <p:nvPr/>
          </p:nvSpPr>
          <p:spPr bwMode="auto">
            <a:xfrm flipH="1">
              <a:off x="850" y="205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29" name="Line 129"/>
            <p:cNvSpPr>
              <a:spLocks noChangeShapeType="1"/>
            </p:cNvSpPr>
            <p:nvPr/>
          </p:nvSpPr>
          <p:spPr bwMode="auto">
            <a:xfrm flipH="1">
              <a:off x="850" y="203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0" name="Line 130"/>
            <p:cNvSpPr>
              <a:spLocks noChangeShapeType="1"/>
            </p:cNvSpPr>
            <p:nvPr/>
          </p:nvSpPr>
          <p:spPr bwMode="auto">
            <a:xfrm flipH="1">
              <a:off x="850" y="198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1" name="Line 131"/>
            <p:cNvSpPr>
              <a:spLocks noChangeShapeType="1"/>
            </p:cNvSpPr>
            <p:nvPr/>
          </p:nvSpPr>
          <p:spPr bwMode="auto">
            <a:xfrm flipH="1">
              <a:off x="850" y="196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2" name="Line 132"/>
            <p:cNvSpPr>
              <a:spLocks noChangeShapeType="1"/>
            </p:cNvSpPr>
            <p:nvPr/>
          </p:nvSpPr>
          <p:spPr bwMode="auto">
            <a:xfrm flipH="1">
              <a:off x="850" y="193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3" name="Line 133"/>
            <p:cNvSpPr>
              <a:spLocks noChangeShapeType="1"/>
            </p:cNvSpPr>
            <p:nvPr/>
          </p:nvSpPr>
          <p:spPr bwMode="auto">
            <a:xfrm flipH="1">
              <a:off x="850" y="190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4" name="Line 134"/>
            <p:cNvSpPr>
              <a:spLocks noChangeShapeType="1"/>
            </p:cNvSpPr>
            <p:nvPr/>
          </p:nvSpPr>
          <p:spPr bwMode="auto">
            <a:xfrm flipH="1">
              <a:off x="850" y="186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5" name="Line 135"/>
            <p:cNvSpPr>
              <a:spLocks noChangeShapeType="1"/>
            </p:cNvSpPr>
            <p:nvPr/>
          </p:nvSpPr>
          <p:spPr bwMode="auto">
            <a:xfrm flipH="1">
              <a:off x="850" y="183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6" name="Line 136"/>
            <p:cNvSpPr>
              <a:spLocks noChangeShapeType="1"/>
            </p:cNvSpPr>
            <p:nvPr/>
          </p:nvSpPr>
          <p:spPr bwMode="auto">
            <a:xfrm flipH="1">
              <a:off x="850" y="181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7" name="Line 137"/>
            <p:cNvSpPr>
              <a:spLocks noChangeShapeType="1"/>
            </p:cNvSpPr>
            <p:nvPr/>
          </p:nvSpPr>
          <p:spPr bwMode="auto">
            <a:xfrm flipH="1">
              <a:off x="850" y="178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8" name="Line 138"/>
            <p:cNvSpPr>
              <a:spLocks noChangeShapeType="1"/>
            </p:cNvSpPr>
            <p:nvPr/>
          </p:nvSpPr>
          <p:spPr bwMode="auto">
            <a:xfrm flipH="1">
              <a:off x="850" y="174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39" name="Line 139"/>
            <p:cNvSpPr>
              <a:spLocks noChangeShapeType="1"/>
            </p:cNvSpPr>
            <p:nvPr/>
          </p:nvSpPr>
          <p:spPr bwMode="auto">
            <a:xfrm flipH="1">
              <a:off x="850" y="171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0" name="Line 140"/>
            <p:cNvSpPr>
              <a:spLocks noChangeShapeType="1"/>
            </p:cNvSpPr>
            <p:nvPr/>
          </p:nvSpPr>
          <p:spPr bwMode="auto">
            <a:xfrm flipH="1">
              <a:off x="850" y="169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1" name="Line 141"/>
            <p:cNvSpPr>
              <a:spLocks noChangeShapeType="1"/>
            </p:cNvSpPr>
            <p:nvPr/>
          </p:nvSpPr>
          <p:spPr bwMode="auto">
            <a:xfrm flipH="1">
              <a:off x="850" y="166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2" name="Line 142"/>
            <p:cNvSpPr>
              <a:spLocks noChangeShapeType="1"/>
            </p:cNvSpPr>
            <p:nvPr/>
          </p:nvSpPr>
          <p:spPr bwMode="auto">
            <a:xfrm flipH="1">
              <a:off x="850" y="162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3" name="Line 143"/>
            <p:cNvSpPr>
              <a:spLocks noChangeShapeType="1"/>
            </p:cNvSpPr>
            <p:nvPr/>
          </p:nvSpPr>
          <p:spPr bwMode="auto">
            <a:xfrm flipH="1">
              <a:off x="850" y="159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4" name="Line 144"/>
            <p:cNvSpPr>
              <a:spLocks noChangeShapeType="1"/>
            </p:cNvSpPr>
            <p:nvPr/>
          </p:nvSpPr>
          <p:spPr bwMode="auto">
            <a:xfrm flipH="1">
              <a:off x="850" y="156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5" name="Line 145"/>
            <p:cNvSpPr>
              <a:spLocks noChangeShapeType="1"/>
            </p:cNvSpPr>
            <p:nvPr/>
          </p:nvSpPr>
          <p:spPr bwMode="auto">
            <a:xfrm flipH="1">
              <a:off x="850" y="154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6" name="Line 146"/>
            <p:cNvSpPr>
              <a:spLocks noChangeShapeType="1"/>
            </p:cNvSpPr>
            <p:nvPr/>
          </p:nvSpPr>
          <p:spPr bwMode="auto">
            <a:xfrm flipH="1">
              <a:off x="850" y="149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7" name="Line 147"/>
            <p:cNvSpPr>
              <a:spLocks noChangeShapeType="1"/>
            </p:cNvSpPr>
            <p:nvPr/>
          </p:nvSpPr>
          <p:spPr bwMode="auto">
            <a:xfrm flipH="1">
              <a:off x="850" y="147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8" name="Line 148"/>
            <p:cNvSpPr>
              <a:spLocks noChangeShapeType="1"/>
            </p:cNvSpPr>
            <p:nvPr/>
          </p:nvSpPr>
          <p:spPr bwMode="auto">
            <a:xfrm flipH="1">
              <a:off x="850" y="144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49" name="Line 149"/>
            <p:cNvSpPr>
              <a:spLocks noChangeShapeType="1"/>
            </p:cNvSpPr>
            <p:nvPr/>
          </p:nvSpPr>
          <p:spPr bwMode="auto">
            <a:xfrm flipH="1">
              <a:off x="850" y="142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0" name="Line 150"/>
            <p:cNvSpPr>
              <a:spLocks noChangeShapeType="1"/>
            </p:cNvSpPr>
            <p:nvPr/>
          </p:nvSpPr>
          <p:spPr bwMode="auto">
            <a:xfrm flipH="1">
              <a:off x="850" y="137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1" name="Line 151"/>
            <p:cNvSpPr>
              <a:spLocks noChangeShapeType="1"/>
            </p:cNvSpPr>
            <p:nvPr/>
          </p:nvSpPr>
          <p:spPr bwMode="auto">
            <a:xfrm flipH="1">
              <a:off x="850" y="135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2" name="Line 152"/>
            <p:cNvSpPr>
              <a:spLocks noChangeShapeType="1"/>
            </p:cNvSpPr>
            <p:nvPr/>
          </p:nvSpPr>
          <p:spPr bwMode="auto">
            <a:xfrm flipH="1">
              <a:off x="850" y="132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3" name="Line 153"/>
            <p:cNvSpPr>
              <a:spLocks noChangeShapeType="1"/>
            </p:cNvSpPr>
            <p:nvPr/>
          </p:nvSpPr>
          <p:spPr bwMode="auto">
            <a:xfrm flipH="1">
              <a:off x="850" y="130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4" name="Line 154"/>
            <p:cNvSpPr>
              <a:spLocks noChangeShapeType="1"/>
            </p:cNvSpPr>
            <p:nvPr/>
          </p:nvSpPr>
          <p:spPr bwMode="auto">
            <a:xfrm flipH="1">
              <a:off x="850" y="125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5" name="Line 155"/>
            <p:cNvSpPr>
              <a:spLocks noChangeShapeType="1"/>
            </p:cNvSpPr>
            <p:nvPr/>
          </p:nvSpPr>
          <p:spPr bwMode="auto">
            <a:xfrm flipH="1">
              <a:off x="850" y="122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6" name="Line 156"/>
            <p:cNvSpPr>
              <a:spLocks noChangeShapeType="1"/>
            </p:cNvSpPr>
            <p:nvPr/>
          </p:nvSpPr>
          <p:spPr bwMode="auto">
            <a:xfrm flipH="1">
              <a:off x="850" y="120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7" name="Line 157"/>
            <p:cNvSpPr>
              <a:spLocks noChangeShapeType="1"/>
            </p:cNvSpPr>
            <p:nvPr/>
          </p:nvSpPr>
          <p:spPr bwMode="auto">
            <a:xfrm flipH="1">
              <a:off x="850" y="118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8" name="Line 158"/>
            <p:cNvSpPr>
              <a:spLocks noChangeShapeType="1"/>
            </p:cNvSpPr>
            <p:nvPr/>
          </p:nvSpPr>
          <p:spPr bwMode="auto">
            <a:xfrm flipH="1">
              <a:off x="850" y="113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59" name="Line 159"/>
            <p:cNvSpPr>
              <a:spLocks noChangeShapeType="1"/>
            </p:cNvSpPr>
            <p:nvPr/>
          </p:nvSpPr>
          <p:spPr bwMode="auto">
            <a:xfrm flipH="1">
              <a:off x="850" y="110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60" name="Line 160"/>
            <p:cNvSpPr>
              <a:spLocks noChangeShapeType="1"/>
            </p:cNvSpPr>
            <p:nvPr/>
          </p:nvSpPr>
          <p:spPr bwMode="auto">
            <a:xfrm flipH="1">
              <a:off x="850" y="108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61" name="Line 161"/>
            <p:cNvSpPr>
              <a:spLocks noChangeShapeType="1"/>
            </p:cNvSpPr>
            <p:nvPr/>
          </p:nvSpPr>
          <p:spPr bwMode="auto">
            <a:xfrm flipH="1">
              <a:off x="850" y="106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62" name="Line 162"/>
            <p:cNvSpPr>
              <a:spLocks noChangeShapeType="1"/>
            </p:cNvSpPr>
            <p:nvPr/>
          </p:nvSpPr>
          <p:spPr bwMode="auto">
            <a:xfrm flipH="1">
              <a:off x="831" y="2249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63" name="Rectangle 163"/>
            <p:cNvSpPr>
              <a:spLocks noChangeArrowheads="1"/>
            </p:cNvSpPr>
            <p:nvPr/>
          </p:nvSpPr>
          <p:spPr bwMode="auto">
            <a:xfrm>
              <a:off x="778" y="2216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64" name="Line 164"/>
            <p:cNvSpPr>
              <a:spLocks noChangeShapeType="1"/>
            </p:cNvSpPr>
            <p:nvPr/>
          </p:nvSpPr>
          <p:spPr bwMode="auto">
            <a:xfrm flipH="1">
              <a:off x="831" y="2127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65" name="Rectangle 165"/>
            <p:cNvSpPr>
              <a:spLocks noChangeArrowheads="1"/>
            </p:cNvSpPr>
            <p:nvPr/>
          </p:nvSpPr>
          <p:spPr bwMode="auto">
            <a:xfrm>
              <a:off x="741" y="2095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66" name="Line 166"/>
            <p:cNvSpPr>
              <a:spLocks noChangeShapeType="1"/>
            </p:cNvSpPr>
            <p:nvPr/>
          </p:nvSpPr>
          <p:spPr bwMode="auto">
            <a:xfrm flipH="1">
              <a:off x="831" y="2006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67" name="Rectangle 167"/>
            <p:cNvSpPr>
              <a:spLocks noChangeArrowheads="1"/>
            </p:cNvSpPr>
            <p:nvPr/>
          </p:nvSpPr>
          <p:spPr bwMode="auto">
            <a:xfrm>
              <a:off x="741" y="1974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68" name="Line 168"/>
            <p:cNvSpPr>
              <a:spLocks noChangeShapeType="1"/>
            </p:cNvSpPr>
            <p:nvPr/>
          </p:nvSpPr>
          <p:spPr bwMode="auto">
            <a:xfrm flipH="1">
              <a:off x="831" y="1885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69" name="Rectangle 169"/>
            <p:cNvSpPr>
              <a:spLocks noChangeArrowheads="1"/>
            </p:cNvSpPr>
            <p:nvPr/>
          </p:nvSpPr>
          <p:spPr bwMode="auto">
            <a:xfrm>
              <a:off x="741" y="1853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70" name="Line 170"/>
            <p:cNvSpPr>
              <a:spLocks noChangeShapeType="1"/>
            </p:cNvSpPr>
            <p:nvPr/>
          </p:nvSpPr>
          <p:spPr bwMode="auto">
            <a:xfrm flipH="1">
              <a:off x="831" y="1764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71" name="Rectangle 171"/>
            <p:cNvSpPr>
              <a:spLocks noChangeArrowheads="1"/>
            </p:cNvSpPr>
            <p:nvPr/>
          </p:nvSpPr>
          <p:spPr bwMode="auto">
            <a:xfrm>
              <a:off x="741" y="1732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72" name="Line 172"/>
            <p:cNvSpPr>
              <a:spLocks noChangeShapeType="1"/>
            </p:cNvSpPr>
            <p:nvPr/>
          </p:nvSpPr>
          <p:spPr bwMode="auto">
            <a:xfrm flipH="1">
              <a:off x="831" y="1643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73" name="Rectangle 173"/>
            <p:cNvSpPr>
              <a:spLocks noChangeArrowheads="1"/>
            </p:cNvSpPr>
            <p:nvPr/>
          </p:nvSpPr>
          <p:spPr bwMode="auto">
            <a:xfrm>
              <a:off x="741" y="1611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74" name="Line 174"/>
            <p:cNvSpPr>
              <a:spLocks noChangeShapeType="1"/>
            </p:cNvSpPr>
            <p:nvPr/>
          </p:nvSpPr>
          <p:spPr bwMode="auto">
            <a:xfrm flipH="1">
              <a:off x="831" y="1522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75" name="Rectangle 175"/>
            <p:cNvSpPr>
              <a:spLocks noChangeArrowheads="1"/>
            </p:cNvSpPr>
            <p:nvPr/>
          </p:nvSpPr>
          <p:spPr bwMode="auto">
            <a:xfrm>
              <a:off x="741" y="1490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76" name="Line 176"/>
            <p:cNvSpPr>
              <a:spLocks noChangeShapeType="1"/>
            </p:cNvSpPr>
            <p:nvPr/>
          </p:nvSpPr>
          <p:spPr bwMode="auto">
            <a:xfrm flipH="1">
              <a:off x="831" y="1401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77" name="Rectangle 177"/>
            <p:cNvSpPr>
              <a:spLocks noChangeArrowheads="1"/>
            </p:cNvSpPr>
            <p:nvPr/>
          </p:nvSpPr>
          <p:spPr bwMode="auto">
            <a:xfrm>
              <a:off x="741" y="1369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78" name="Line 178"/>
            <p:cNvSpPr>
              <a:spLocks noChangeShapeType="1"/>
            </p:cNvSpPr>
            <p:nvPr/>
          </p:nvSpPr>
          <p:spPr bwMode="auto">
            <a:xfrm flipH="1">
              <a:off x="831" y="1280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79" name="Rectangle 179"/>
            <p:cNvSpPr>
              <a:spLocks noChangeArrowheads="1"/>
            </p:cNvSpPr>
            <p:nvPr/>
          </p:nvSpPr>
          <p:spPr bwMode="auto">
            <a:xfrm>
              <a:off x="741" y="1248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80" name="Line 180"/>
            <p:cNvSpPr>
              <a:spLocks noChangeShapeType="1"/>
            </p:cNvSpPr>
            <p:nvPr/>
          </p:nvSpPr>
          <p:spPr bwMode="auto">
            <a:xfrm flipH="1">
              <a:off x="831" y="1159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81" name="Rectangle 181"/>
            <p:cNvSpPr>
              <a:spLocks noChangeArrowheads="1"/>
            </p:cNvSpPr>
            <p:nvPr/>
          </p:nvSpPr>
          <p:spPr bwMode="auto">
            <a:xfrm>
              <a:off x="741" y="1127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82" name="Line 182"/>
            <p:cNvSpPr>
              <a:spLocks noChangeShapeType="1"/>
            </p:cNvSpPr>
            <p:nvPr/>
          </p:nvSpPr>
          <p:spPr bwMode="auto">
            <a:xfrm flipH="1">
              <a:off x="831" y="1034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83" name="Rectangle 183"/>
            <p:cNvSpPr>
              <a:spLocks noChangeArrowheads="1"/>
            </p:cNvSpPr>
            <p:nvPr/>
          </p:nvSpPr>
          <p:spPr bwMode="auto">
            <a:xfrm>
              <a:off x="704" y="1001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84" name="Line 184"/>
            <p:cNvSpPr>
              <a:spLocks noChangeShapeType="1"/>
            </p:cNvSpPr>
            <p:nvPr/>
          </p:nvSpPr>
          <p:spPr bwMode="auto">
            <a:xfrm>
              <a:off x="887" y="2253"/>
              <a:ext cx="42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85" name="Freeform 185"/>
            <p:cNvSpPr>
              <a:spLocks/>
            </p:cNvSpPr>
            <p:nvPr/>
          </p:nvSpPr>
          <p:spPr bwMode="auto">
            <a:xfrm>
              <a:off x="887" y="1034"/>
              <a:ext cx="4272" cy="1215"/>
            </a:xfrm>
            <a:custGeom>
              <a:avLst/>
              <a:gdLst/>
              <a:ahLst/>
              <a:cxnLst>
                <a:cxn ang="0">
                  <a:pos x="10" y="261"/>
                </a:cxn>
                <a:cxn ang="0">
                  <a:pos x="21" y="261"/>
                </a:cxn>
                <a:cxn ang="0">
                  <a:pos x="32" y="261"/>
                </a:cxn>
                <a:cxn ang="0">
                  <a:pos x="43" y="251"/>
                </a:cxn>
                <a:cxn ang="0">
                  <a:pos x="54" y="261"/>
                </a:cxn>
                <a:cxn ang="0">
                  <a:pos x="65" y="261"/>
                </a:cxn>
                <a:cxn ang="0">
                  <a:pos x="76" y="261"/>
                </a:cxn>
                <a:cxn ang="0">
                  <a:pos x="87" y="241"/>
                </a:cxn>
                <a:cxn ang="0">
                  <a:pos x="98" y="261"/>
                </a:cxn>
                <a:cxn ang="0">
                  <a:pos x="109" y="261"/>
                </a:cxn>
                <a:cxn ang="0">
                  <a:pos x="120" y="245"/>
                </a:cxn>
                <a:cxn ang="0">
                  <a:pos x="131" y="261"/>
                </a:cxn>
                <a:cxn ang="0">
                  <a:pos x="142" y="240"/>
                </a:cxn>
                <a:cxn ang="0">
                  <a:pos x="153" y="261"/>
                </a:cxn>
                <a:cxn ang="0">
                  <a:pos x="164" y="261"/>
                </a:cxn>
                <a:cxn ang="0">
                  <a:pos x="175" y="261"/>
                </a:cxn>
                <a:cxn ang="0">
                  <a:pos x="186" y="261"/>
                </a:cxn>
                <a:cxn ang="0">
                  <a:pos x="197" y="261"/>
                </a:cxn>
                <a:cxn ang="0">
                  <a:pos x="208" y="218"/>
                </a:cxn>
                <a:cxn ang="0">
                  <a:pos x="219" y="233"/>
                </a:cxn>
                <a:cxn ang="0">
                  <a:pos x="230" y="213"/>
                </a:cxn>
                <a:cxn ang="0">
                  <a:pos x="241" y="227"/>
                </a:cxn>
                <a:cxn ang="0">
                  <a:pos x="252" y="260"/>
                </a:cxn>
                <a:cxn ang="0">
                  <a:pos x="263" y="204"/>
                </a:cxn>
                <a:cxn ang="0">
                  <a:pos x="274" y="261"/>
                </a:cxn>
                <a:cxn ang="0">
                  <a:pos x="285" y="205"/>
                </a:cxn>
                <a:cxn ang="0">
                  <a:pos x="296" y="261"/>
                </a:cxn>
                <a:cxn ang="0">
                  <a:pos x="307" y="219"/>
                </a:cxn>
                <a:cxn ang="0">
                  <a:pos x="318" y="261"/>
                </a:cxn>
                <a:cxn ang="0">
                  <a:pos x="329" y="218"/>
                </a:cxn>
                <a:cxn ang="0">
                  <a:pos x="340" y="206"/>
                </a:cxn>
                <a:cxn ang="0">
                  <a:pos x="351" y="261"/>
                </a:cxn>
                <a:cxn ang="0">
                  <a:pos x="362" y="261"/>
                </a:cxn>
                <a:cxn ang="0">
                  <a:pos x="373" y="261"/>
                </a:cxn>
                <a:cxn ang="0">
                  <a:pos x="384" y="238"/>
                </a:cxn>
                <a:cxn ang="0">
                  <a:pos x="395" y="232"/>
                </a:cxn>
                <a:cxn ang="0">
                  <a:pos x="406" y="240"/>
                </a:cxn>
                <a:cxn ang="0">
                  <a:pos x="417" y="261"/>
                </a:cxn>
                <a:cxn ang="0">
                  <a:pos x="428" y="240"/>
                </a:cxn>
                <a:cxn ang="0">
                  <a:pos x="439" y="261"/>
                </a:cxn>
                <a:cxn ang="0">
                  <a:pos x="450" y="261"/>
                </a:cxn>
                <a:cxn ang="0">
                  <a:pos x="461" y="261"/>
                </a:cxn>
                <a:cxn ang="0">
                  <a:pos x="472" y="261"/>
                </a:cxn>
                <a:cxn ang="0">
                  <a:pos x="483" y="253"/>
                </a:cxn>
                <a:cxn ang="0">
                  <a:pos x="494" y="253"/>
                </a:cxn>
                <a:cxn ang="0">
                  <a:pos x="505" y="254"/>
                </a:cxn>
                <a:cxn ang="0">
                  <a:pos x="516" y="261"/>
                </a:cxn>
                <a:cxn ang="0">
                  <a:pos x="527" y="261"/>
                </a:cxn>
                <a:cxn ang="0">
                  <a:pos x="538" y="261"/>
                </a:cxn>
                <a:cxn ang="0">
                  <a:pos x="549" y="261"/>
                </a:cxn>
                <a:cxn ang="0">
                  <a:pos x="560" y="261"/>
                </a:cxn>
                <a:cxn ang="0">
                  <a:pos x="571" y="261"/>
                </a:cxn>
                <a:cxn ang="0">
                  <a:pos x="582" y="261"/>
                </a:cxn>
                <a:cxn ang="0">
                  <a:pos x="593" y="255"/>
                </a:cxn>
                <a:cxn ang="0">
                  <a:pos x="604" y="261"/>
                </a:cxn>
                <a:cxn ang="0">
                  <a:pos x="615" y="261"/>
                </a:cxn>
                <a:cxn ang="0">
                  <a:pos x="626" y="261"/>
                </a:cxn>
                <a:cxn ang="0">
                  <a:pos x="637" y="256"/>
                </a:cxn>
                <a:cxn ang="0">
                  <a:pos x="648" y="256"/>
                </a:cxn>
                <a:cxn ang="0">
                  <a:pos x="659" y="261"/>
                </a:cxn>
                <a:cxn ang="0">
                  <a:pos x="670" y="261"/>
                </a:cxn>
                <a:cxn ang="0">
                  <a:pos x="681" y="261"/>
                </a:cxn>
              </a:cxnLst>
              <a:rect l="0" t="0" r="r" b="b"/>
              <a:pathLst>
                <a:path w="688" h="261">
                  <a:moveTo>
                    <a:pt x="0" y="245"/>
                  </a:moveTo>
                  <a:lnTo>
                    <a:pt x="0" y="261"/>
                  </a:lnTo>
                  <a:lnTo>
                    <a:pt x="1" y="261"/>
                  </a:lnTo>
                  <a:lnTo>
                    <a:pt x="1" y="248"/>
                  </a:lnTo>
                  <a:lnTo>
                    <a:pt x="2" y="25"/>
                  </a:lnTo>
                  <a:lnTo>
                    <a:pt x="2" y="261"/>
                  </a:lnTo>
                  <a:lnTo>
                    <a:pt x="3" y="261"/>
                  </a:lnTo>
                  <a:lnTo>
                    <a:pt x="3" y="247"/>
                  </a:lnTo>
                  <a:lnTo>
                    <a:pt x="4" y="247"/>
                  </a:lnTo>
                  <a:lnTo>
                    <a:pt x="4" y="261"/>
                  </a:lnTo>
                  <a:lnTo>
                    <a:pt x="5" y="247"/>
                  </a:lnTo>
                  <a:lnTo>
                    <a:pt x="5" y="261"/>
                  </a:lnTo>
                  <a:lnTo>
                    <a:pt x="6" y="247"/>
                  </a:lnTo>
                  <a:lnTo>
                    <a:pt x="6" y="261"/>
                  </a:lnTo>
                  <a:lnTo>
                    <a:pt x="7" y="247"/>
                  </a:lnTo>
                  <a:lnTo>
                    <a:pt x="7" y="261"/>
                  </a:lnTo>
                  <a:lnTo>
                    <a:pt x="8" y="261"/>
                  </a:lnTo>
                  <a:lnTo>
                    <a:pt x="8" y="246"/>
                  </a:lnTo>
                  <a:lnTo>
                    <a:pt x="9" y="261"/>
                  </a:lnTo>
                  <a:lnTo>
                    <a:pt x="9" y="248"/>
                  </a:lnTo>
                  <a:lnTo>
                    <a:pt x="10" y="239"/>
                  </a:lnTo>
                  <a:lnTo>
                    <a:pt x="10" y="261"/>
                  </a:lnTo>
                  <a:lnTo>
                    <a:pt x="11" y="237"/>
                  </a:lnTo>
                  <a:lnTo>
                    <a:pt x="11" y="261"/>
                  </a:lnTo>
                  <a:lnTo>
                    <a:pt x="12" y="239"/>
                  </a:lnTo>
                  <a:lnTo>
                    <a:pt x="12" y="261"/>
                  </a:lnTo>
                  <a:lnTo>
                    <a:pt x="13" y="244"/>
                  </a:lnTo>
                  <a:lnTo>
                    <a:pt x="13" y="261"/>
                  </a:lnTo>
                  <a:lnTo>
                    <a:pt x="14" y="261"/>
                  </a:lnTo>
                  <a:lnTo>
                    <a:pt x="14" y="246"/>
                  </a:lnTo>
                  <a:lnTo>
                    <a:pt x="15" y="249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48"/>
                  </a:lnTo>
                  <a:lnTo>
                    <a:pt x="17" y="261"/>
                  </a:lnTo>
                  <a:lnTo>
                    <a:pt x="17" y="249"/>
                  </a:lnTo>
                  <a:lnTo>
                    <a:pt x="18" y="261"/>
                  </a:lnTo>
                  <a:lnTo>
                    <a:pt x="18" y="250"/>
                  </a:lnTo>
                  <a:lnTo>
                    <a:pt x="19" y="261"/>
                  </a:lnTo>
                  <a:lnTo>
                    <a:pt x="19" y="248"/>
                  </a:lnTo>
                  <a:lnTo>
                    <a:pt x="20" y="261"/>
                  </a:lnTo>
                  <a:lnTo>
                    <a:pt x="20" y="250"/>
                  </a:lnTo>
                  <a:lnTo>
                    <a:pt x="21" y="249"/>
                  </a:lnTo>
                  <a:lnTo>
                    <a:pt x="21" y="261"/>
                  </a:lnTo>
                  <a:lnTo>
                    <a:pt x="22" y="248"/>
                  </a:lnTo>
                  <a:lnTo>
                    <a:pt x="22" y="261"/>
                  </a:lnTo>
                  <a:lnTo>
                    <a:pt x="23" y="261"/>
                  </a:lnTo>
                  <a:lnTo>
                    <a:pt x="23" y="248"/>
                  </a:lnTo>
                  <a:lnTo>
                    <a:pt x="24" y="248"/>
                  </a:lnTo>
                  <a:lnTo>
                    <a:pt x="24" y="261"/>
                  </a:lnTo>
                  <a:lnTo>
                    <a:pt x="25" y="247"/>
                  </a:lnTo>
                  <a:lnTo>
                    <a:pt x="25" y="261"/>
                  </a:lnTo>
                  <a:lnTo>
                    <a:pt x="26" y="248"/>
                  </a:lnTo>
                  <a:lnTo>
                    <a:pt x="26" y="261"/>
                  </a:lnTo>
                  <a:lnTo>
                    <a:pt x="27" y="261"/>
                  </a:lnTo>
                  <a:lnTo>
                    <a:pt x="27" y="245"/>
                  </a:lnTo>
                  <a:lnTo>
                    <a:pt x="28" y="261"/>
                  </a:lnTo>
                  <a:lnTo>
                    <a:pt x="28" y="244"/>
                  </a:lnTo>
                  <a:lnTo>
                    <a:pt x="29" y="241"/>
                  </a:lnTo>
                  <a:lnTo>
                    <a:pt x="29" y="261"/>
                  </a:lnTo>
                  <a:lnTo>
                    <a:pt x="30" y="243"/>
                  </a:lnTo>
                  <a:lnTo>
                    <a:pt x="30" y="261"/>
                  </a:lnTo>
                  <a:lnTo>
                    <a:pt x="31" y="261"/>
                  </a:lnTo>
                  <a:lnTo>
                    <a:pt x="31" y="249"/>
                  </a:lnTo>
                  <a:lnTo>
                    <a:pt x="32" y="251"/>
                  </a:lnTo>
                  <a:lnTo>
                    <a:pt x="32" y="261"/>
                  </a:lnTo>
                  <a:lnTo>
                    <a:pt x="33" y="252"/>
                  </a:lnTo>
                  <a:lnTo>
                    <a:pt x="33" y="261"/>
                  </a:lnTo>
                  <a:lnTo>
                    <a:pt x="34" y="252"/>
                  </a:lnTo>
                  <a:lnTo>
                    <a:pt x="34" y="261"/>
                  </a:lnTo>
                  <a:lnTo>
                    <a:pt x="35" y="261"/>
                  </a:lnTo>
                  <a:lnTo>
                    <a:pt x="35" y="252"/>
                  </a:lnTo>
                  <a:lnTo>
                    <a:pt x="36" y="261"/>
                  </a:lnTo>
                  <a:lnTo>
                    <a:pt x="36" y="252"/>
                  </a:lnTo>
                  <a:lnTo>
                    <a:pt x="37" y="261"/>
                  </a:lnTo>
                  <a:lnTo>
                    <a:pt x="37" y="252"/>
                  </a:lnTo>
                  <a:lnTo>
                    <a:pt x="38" y="261"/>
                  </a:lnTo>
                  <a:lnTo>
                    <a:pt x="38" y="253"/>
                  </a:lnTo>
                  <a:lnTo>
                    <a:pt x="39" y="261"/>
                  </a:lnTo>
                  <a:lnTo>
                    <a:pt x="39" y="251"/>
                  </a:lnTo>
                  <a:lnTo>
                    <a:pt x="40" y="261"/>
                  </a:lnTo>
                  <a:lnTo>
                    <a:pt x="40" y="250"/>
                  </a:lnTo>
                  <a:lnTo>
                    <a:pt x="41" y="249"/>
                  </a:lnTo>
                  <a:lnTo>
                    <a:pt x="41" y="261"/>
                  </a:lnTo>
                  <a:lnTo>
                    <a:pt x="42" y="251"/>
                  </a:lnTo>
                  <a:lnTo>
                    <a:pt x="42" y="261"/>
                  </a:lnTo>
                  <a:lnTo>
                    <a:pt x="43" y="261"/>
                  </a:lnTo>
                  <a:lnTo>
                    <a:pt x="43" y="251"/>
                  </a:lnTo>
                  <a:lnTo>
                    <a:pt x="44" y="261"/>
                  </a:lnTo>
                  <a:lnTo>
                    <a:pt x="44" y="251"/>
                  </a:lnTo>
                  <a:lnTo>
                    <a:pt x="45" y="261"/>
                  </a:lnTo>
                  <a:lnTo>
                    <a:pt x="45" y="252"/>
                  </a:lnTo>
                  <a:lnTo>
                    <a:pt x="46" y="251"/>
                  </a:lnTo>
                  <a:lnTo>
                    <a:pt x="46" y="261"/>
                  </a:lnTo>
                  <a:lnTo>
                    <a:pt x="47" y="261"/>
                  </a:lnTo>
                  <a:lnTo>
                    <a:pt x="47" y="252"/>
                  </a:lnTo>
                  <a:lnTo>
                    <a:pt x="48" y="261"/>
                  </a:lnTo>
                  <a:lnTo>
                    <a:pt x="48" y="251"/>
                  </a:lnTo>
                  <a:lnTo>
                    <a:pt x="49" y="252"/>
                  </a:lnTo>
                  <a:lnTo>
                    <a:pt x="49" y="261"/>
                  </a:lnTo>
                  <a:lnTo>
                    <a:pt x="50" y="252"/>
                  </a:lnTo>
                  <a:lnTo>
                    <a:pt x="50" y="261"/>
                  </a:lnTo>
                  <a:lnTo>
                    <a:pt x="51" y="261"/>
                  </a:lnTo>
                  <a:lnTo>
                    <a:pt x="51" y="251"/>
                  </a:lnTo>
                  <a:lnTo>
                    <a:pt x="52" y="251"/>
                  </a:lnTo>
                  <a:lnTo>
                    <a:pt x="52" y="261"/>
                  </a:lnTo>
                  <a:lnTo>
                    <a:pt x="53" y="252"/>
                  </a:lnTo>
                  <a:lnTo>
                    <a:pt x="53" y="261"/>
                  </a:lnTo>
                  <a:lnTo>
                    <a:pt x="54" y="252"/>
                  </a:lnTo>
                  <a:lnTo>
                    <a:pt x="54" y="261"/>
                  </a:lnTo>
                  <a:lnTo>
                    <a:pt x="55" y="252"/>
                  </a:lnTo>
                  <a:lnTo>
                    <a:pt x="55" y="261"/>
                  </a:lnTo>
                  <a:lnTo>
                    <a:pt x="56" y="251"/>
                  </a:lnTo>
                  <a:lnTo>
                    <a:pt x="56" y="261"/>
                  </a:lnTo>
                  <a:lnTo>
                    <a:pt x="57" y="251"/>
                  </a:lnTo>
                  <a:lnTo>
                    <a:pt x="57" y="261"/>
                  </a:lnTo>
                  <a:lnTo>
                    <a:pt x="58" y="261"/>
                  </a:lnTo>
                  <a:lnTo>
                    <a:pt x="58" y="252"/>
                  </a:lnTo>
                  <a:lnTo>
                    <a:pt x="59" y="251"/>
                  </a:lnTo>
                  <a:lnTo>
                    <a:pt x="59" y="261"/>
                  </a:lnTo>
                  <a:lnTo>
                    <a:pt x="60" y="261"/>
                  </a:lnTo>
                  <a:lnTo>
                    <a:pt x="60" y="250"/>
                  </a:lnTo>
                  <a:lnTo>
                    <a:pt x="61" y="250"/>
                  </a:lnTo>
                  <a:lnTo>
                    <a:pt x="61" y="261"/>
                  </a:lnTo>
                  <a:lnTo>
                    <a:pt x="62" y="249"/>
                  </a:lnTo>
                  <a:lnTo>
                    <a:pt x="62" y="261"/>
                  </a:lnTo>
                  <a:lnTo>
                    <a:pt x="63" y="250"/>
                  </a:lnTo>
                  <a:lnTo>
                    <a:pt x="63" y="261"/>
                  </a:lnTo>
                  <a:lnTo>
                    <a:pt x="64" y="250"/>
                  </a:lnTo>
                  <a:lnTo>
                    <a:pt x="64" y="261"/>
                  </a:lnTo>
                  <a:lnTo>
                    <a:pt x="65" y="250"/>
                  </a:lnTo>
                  <a:lnTo>
                    <a:pt x="65" y="261"/>
                  </a:lnTo>
                  <a:lnTo>
                    <a:pt x="66" y="247"/>
                  </a:lnTo>
                  <a:lnTo>
                    <a:pt x="66" y="261"/>
                  </a:lnTo>
                  <a:lnTo>
                    <a:pt x="67" y="246"/>
                  </a:lnTo>
                  <a:lnTo>
                    <a:pt x="67" y="261"/>
                  </a:lnTo>
                  <a:lnTo>
                    <a:pt x="68" y="247"/>
                  </a:lnTo>
                  <a:lnTo>
                    <a:pt x="68" y="261"/>
                  </a:lnTo>
                  <a:lnTo>
                    <a:pt x="69" y="246"/>
                  </a:lnTo>
                  <a:lnTo>
                    <a:pt x="69" y="261"/>
                  </a:lnTo>
                  <a:lnTo>
                    <a:pt x="70" y="245"/>
                  </a:lnTo>
                  <a:lnTo>
                    <a:pt x="70" y="261"/>
                  </a:lnTo>
                  <a:lnTo>
                    <a:pt x="71" y="244"/>
                  </a:lnTo>
                  <a:lnTo>
                    <a:pt x="71" y="261"/>
                  </a:lnTo>
                  <a:lnTo>
                    <a:pt x="72" y="245"/>
                  </a:lnTo>
                  <a:lnTo>
                    <a:pt x="72" y="261"/>
                  </a:lnTo>
                  <a:lnTo>
                    <a:pt x="73" y="261"/>
                  </a:lnTo>
                  <a:lnTo>
                    <a:pt x="73" y="245"/>
                  </a:lnTo>
                  <a:lnTo>
                    <a:pt x="74" y="261"/>
                  </a:lnTo>
                  <a:lnTo>
                    <a:pt x="74" y="245"/>
                  </a:lnTo>
                  <a:lnTo>
                    <a:pt x="75" y="246"/>
                  </a:lnTo>
                  <a:lnTo>
                    <a:pt x="75" y="261"/>
                  </a:lnTo>
                  <a:lnTo>
                    <a:pt x="76" y="245"/>
                  </a:lnTo>
                  <a:lnTo>
                    <a:pt x="76" y="261"/>
                  </a:lnTo>
                  <a:lnTo>
                    <a:pt x="77" y="244"/>
                  </a:lnTo>
                  <a:lnTo>
                    <a:pt x="77" y="261"/>
                  </a:lnTo>
                  <a:lnTo>
                    <a:pt x="78" y="261"/>
                  </a:lnTo>
                  <a:lnTo>
                    <a:pt x="78" y="245"/>
                  </a:lnTo>
                  <a:lnTo>
                    <a:pt x="79" y="245"/>
                  </a:lnTo>
                  <a:lnTo>
                    <a:pt x="79" y="261"/>
                  </a:lnTo>
                  <a:lnTo>
                    <a:pt x="80" y="244"/>
                  </a:lnTo>
                  <a:lnTo>
                    <a:pt x="80" y="261"/>
                  </a:lnTo>
                  <a:lnTo>
                    <a:pt x="81" y="243"/>
                  </a:lnTo>
                  <a:lnTo>
                    <a:pt x="81" y="261"/>
                  </a:lnTo>
                  <a:lnTo>
                    <a:pt x="82" y="261"/>
                  </a:lnTo>
                  <a:lnTo>
                    <a:pt x="82" y="243"/>
                  </a:lnTo>
                  <a:lnTo>
                    <a:pt x="83" y="261"/>
                  </a:lnTo>
                  <a:lnTo>
                    <a:pt x="83" y="242"/>
                  </a:lnTo>
                  <a:lnTo>
                    <a:pt x="84" y="242"/>
                  </a:lnTo>
                  <a:lnTo>
                    <a:pt x="84" y="261"/>
                  </a:lnTo>
                  <a:lnTo>
                    <a:pt x="85" y="261"/>
                  </a:lnTo>
                  <a:lnTo>
                    <a:pt x="85" y="242"/>
                  </a:lnTo>
                  <a:lnTo>
                    <a:pt x="86" y="261"/>
                  </a:lnTo>
                  <a:lnTo>
                    <a:pt x="86" y="239"/>
                  </a:lnTo>
                  <a:lnTo>
                    <a:pt x="87" y="261"/>
                  </a:lnTo>
                  <a:lnTo>
                    <a:pt x="87" y="241"/>
                  </a:lnTo>
                  <a:lnTo>
                    <a:pt x="88" y="243"/>
                  </a:lnTo>
                  <a:lnTo>
                    <a:pt x="88" y="261"/>
                  </a:lnTo>
                  <a:lnTo>
                    <a:pt x="89" y="244"/>
                  </a:lnTo>
                  <a:lnTo>
                    <a:pt x="89" y="261"/>
                  </a:lnTo>
                  <a:lnTo>
                    <a:pt x="90" y="243"/>
                  </a:lnTo>
                  <a:lnTo>
                    <a:pt x="90" y="261"/>
                  </a:lnTo>
                  <a:lnTo>
                    <a:pt x="91" y="261"/>
                  </a:lnTo>
                  <a:lnTo>
                    <a:pt x="91" y="243"/>
                  </a:lnTo>
                  <a:lnTo>
                    <a:pt x="92" y="245"/>
                  </a:lnTo>
                  <a:lnTo>
                    <a:pt x="92" y="261"/>
                  </a:lnTo>
                  <a:lnTo>
                    <a:pt x="93" y="244"/>
                  </a:lnTo>
                  <a:lnTo>
                    <a:pt x="93" y="261"/>
                  </a:lnTo>
                  <a:lnTo>
                    <a:pt x="94" y="244"/>
                  </a:lnTo>
                  <a:lnTo>
                    <a:pt x="94" y="261"/>
                  </a:lnTo>
                  <a:lnTo>
                    <a:pt x="95" y="243"/>
                  </a:lnTo>
                  <a:lnTo>
                    <a:pt x="95" y="261"/>
                  </a:lnTo>
                  <a:lnTo>
                    <a:pt x="96" y="243"/>
                  </a:lnTo>
                  <a:lnTo>
                    <a:pt x="96" y="261"/>
                  </a:lnTo>
                  <a:lnTo>
                    <a:pt x="97" y="246"/>
                  </a:lnTo>
                  <a:lnTo>
                    <a:pt x="97" y="261"/>
                  </a:lnTo>
                  <a:lnTo>
                    <a:pt x="98" y="247"/>
                  </a:lnTo>
                  <a:lnTo>
                    <a:pt x="98" y="261"/>
                  </a:lnTo>
                  <a:lnTo>
                    <a:pt x="99" y="261"/>
                  </a:lnTo>
                  <a:lnTo>
                    <a:pt x="99" y="249"/>
                  </a:lnTo>
                  <a:lnTo>
                    <a:pt x="100" y="248"/>
                  </a:lnTo>
                  <a:lnTo>
                    <a:pt x="100" y="261"/>
                  </a:lnTo>
                  <a:lnTo>
                    <a:pt x="101" y="247"/>
                  </a:lnTo>
                  <a:lnTo>
                    <a:pt x="101" y="261"/>
                  </a:lnTo>
                  <a:lnTo>
                    <a:pt x="102" y="261"/>
                  </a:lnTo>
                  <a:lnTo>
                    <a:pt x="102" y="247"/>
                  </a:lnTo>
                  <a:lnTo>
                    <a:pt x="103" y="261"/>
                  </a:lnTo>
                  <a:lnTo>
                    <a:pt x="103" y="246"/>
                  </a:lnTo>
                  <a:lnTo>
                    <a:pt x="104" y="261"/>
                  </a:lnTo>
                  <a:lnTo>
                    <a:pt x="104" y="246"/>
                  </a:lnTo>
                  <a:lnTo>
                    <a:pt x="105" y="261"/>
                  </a:lnTo>
                  <a:lnTo>
                    <a:pt x="105" y="246"/>
                  </a:lnTo>
                  <a:lnTo>
                    <a:pt x="106" y="261"/>
                  </a:lnTo>
                  <a:lnTo>
                    <a:pt x="106" y="245"/>
                  </a:lnTo>
                  <a:lnTo>
                    <a:pt x="107" y="246"/>
                  </a:lnTo>
                  <a:lnTo>
                    <a:pt x="107" y="261"/>
                  </a:lnTo>
                  <a:lnTo>
                    <a:pt x="108" y="247"/>
                  </a:lnTo>
                  <a:lnTo>
                    <a:pt x="108" y="261"/>
                  </a:lnTo>
                  <a:lnTo>
                    <a:pt x="109" y="247"/>
                  </a:lnTo>
                  <a:lnTo>
                    <a:pt x="109" y="261"/>
                  </a:lnTo>
                  <a:lnTo>
                    <a:pt x="110" y="247"/>
                  </a:lnTo>
                  <a:lnTo>
                    <a:pt x="110" y="261"/>
                  </a:lnTo>
                  <a:lnTo>
                    <a:pt x="111" y="247"/>
                  </a:lnTo>
                  <a:lnTo>
                    <a:pt x="111" y="261"/>
                  </a:lnTo>
                  <a:lnTo>
                    <a:pt x="112" y="247"/>
                  </a:lnTo>
                  <a:lnTo>
                    <a:pt x="112" y="261"/>
                  </a:lnTo>
                  <a:lnTo>
                    <a:pt x="113" y="247"/>
                  </a:lnTo>
                  <a:lnTo>
                    <a:pt x="113" y="261"/>
                  </a:lnTo>
                  <a:lnTo>
                    <a:pt x="114" y="261"/>
                  </a:lnTo>
                  <a:lnTo>
                    <a:pt x="114" y="244"/>
                  </a:lnTo>
                  <a:lnTo>
                    <a:pt x="115" y="261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61"/>
                  </a:lnTo>
                  <a:lnTo>
                    <a:pt x="117" y="261"/>
                  </a:lnTo>
                  <a:lnTo>
                    <a:pt x="117" y="242"/>
                  </a:lnTo>
                  <a:lnTo>
                    <a:pt x="118" y="243"/>
                  </a:lnTo>
                  <a:lnTo>
                    <a:pt x="118" y="261"/>
                  </a:lnTo>
                  <a:lnTo>
                    <a:pt x="119" y="261"/>
                  </a:lnTo>
                  <a:lnTo>
                    <a:pt x="119" y="246"/>
                  </a:lnTo>
                  <a:lnTo>
                    <a:pt x="120" y="261"/>
                  </a:lnTo>
                  <a:lnTo>
                    <a:pt x="120" y="245"/>
                  </a:lnTo>
                  <a:lnTo>
                    <a:pt x="121" y="245"/>
                  </a:lnTo>
                  <a:lnTo>
                    <a:pt x="121" y="261"/>
                  </a:lnTo>
                  <a:lnTo>
                    <a:pt x="122" y="261"/>
                  </a:lnTo>
                  <a:lnTo>
                    <a:pt x="122" y="246"/>
                  </a:lnTo>
                  <a:lnTo>
                    <a:pt x="123" y="248"/>
                  </a:lnTo>
                  <a:lnTo>
                    <a:pt x="123" y="261"/>
                  </a:lnTo>
                  <a:lnTo>
                    <a:pt x="124" y="248"/>
                  </a:lnTo>
                  <a:lnTo>
                    <a:pt x="124" y="261"/>
                  </a:lnTo>
                  <a:lnTo>
                    <a:pt x="125" y="247"/>
                  </a:lnTo>
                  <a:lnTo>
                    <a:pt x="125" y="261"/>
                  </a:lnTo>
                  <a:lnTo>
                    <a:pt x="126" y="261"/>
                  </a:lnTo>
                  <a:lnTo>
                    <a:pt x="126" y="248"/>
                  </a:lnTo>
                  <a:lnTo>
                    <a:pt x="127" y="248"/>
                  </a:lnTo>
                  <a:lnTo>
                    <a:pt x="127" y="261"/>
                  </a:lnTo>
                  <a:lnTo>
                    <a:pt x="128" y="261"/>
                  </a:lnTo>
                  <a:lnTo>
                    <a:pt x="128" y="249"/>
                  </a:lnTo>
                  <a:lnTo>
                    <a:pt x="129" y="249"/>
                  </a:lnTo>
                  <a:lnTo>
                    <a:pt x="129" y="261"/>
                  </a:lnTo>
                  <a:lnTo>
                    <a:pt x="130" y="248"/>
                  </a:lnTo>
                  <a:lnTo>
                    <a:pt x="130" y="261"/>
                  </a:lnTo>
                  <a:lnTo>
                    <a:pt x="131" y="243"/>
                  </a:lnTo>
                  <a:lnTo>
                    <a:pt x="131" y="261"/>
                  </a:lnTo>
                  <a:lnTo>
                    <a:pt x="132" y="243"/>
                  </a:lnTo>
                  <a:lnTo>
                    <a:pt x="132" y="261"/>
                  </a:lnTo>
                  <a:lnTo>
                    <a:pt x="133" y="241"/>
                  </a:lnTo>
                  <a:lnTo>
                    <a:pt x="133" y="261"/>
                  </a:lnTo>
                  <a:lnTo>
                    <a:pt x="134" y="240"/>
                  </a:lnTo>
                  <a:lnTo>
                    <a:pt x="134" y="261"/>
                  </a:lnTo>
                  <a:lnTo>
                    <a:pt x="135" y="245"/>
                  </a:lnTo>
                  <a:lnTo>
                    <a:pt x="135" y="261"/>
                  </a:lnTo>
                  <a:lnTo>
                    <a:pt x="136" y="261"/>
                  </a:lnTo>
                  <a:lnTo>
                    <a:pt x="136" y="245"/>
                  </a:lnTo>
                  <a:lnTo>
                    <a:pt x="137" y="246"/>
                  </a:lnTo>
                  <a:lnTo>
                    <a:pt x="137" y="261"/>
                  </a:lnTo>
                  <a:lnTo>
                    <a:pt x="138" y="240"/>
                  </a:lnTo>
                  <a:lnTo>
                    <a:pt x="138" y="261"/>
                  </a:lnTo>
                  <a:lnTo>
                    <a:pt x="139" y="241"/>
                  </a:lnTo>
                  <a:lnTo>
                    <a:pt x="139" y="261"/>
                  </a:lnTo>
                  <a:lnTo>
                    <a:pt x="140" y="244"/>
                  </a:lnTo>
                  <a:lnTo>
                    <a:pt x="140" y="261"/>
                  </a:lnTo>
                  <a:lnTo>
                    <a:pt x="141" y="261"/>
                  </a:lnTo>
                  <a:lnTo>
                    <a:pt x="141" y="245"/>
                  </a:lnTo>
                  <a:lnTo>
                    <a:pt x="142" y="261"/>
                  </a:lnTo>
                  <a:lnTo>
                    <a:pt x="142" y="240"/>
                  </a:lnTo>
                  <a:lnTo>
                    <a:pt x="143" y="241"/>
                  </a:lnTo>
                  <a:lnTo>
                    <a:pt x="143" y="261"/>
                  </a:lnTo>
                  <a:lnTo>
                    <a:pt x="144" y="261"/>
                  </a:lnTo>
                  <a:lnTo>
                    <a:pt x="144" y="245"/>
                  </a:lnTo>
                  <a:lnTo>
                    <a:pt x="145" y="261"/>
                  </a:lnTo>
                  <a:lnTo>
                    <a:pt x="145" y="242"/>
                  </a:lnTo>
                  <a:lnTo>
                    <a:pt x="146" y="238"/>
                  </a:lnTo>
                  <a:lnTo>
                    <a:pt x="146" y="261"/>
                  </a:lnTo>
                  <a:lnTo>
                    <a:pt x="147" y="242"/>
                  </a:lnTo>
                  <a:lnTo>
                    <a:pt x="147" y="261"/>
                  </a:lnTo>
                  <a:lnTo>
                    <a:pt x="148" y="236"/>
                  </a:lnTo>
                  <a:lnTo>
                    <a:pt x="148" y="261"/>
                  </a:lnTo>
                  <a:lnTo>
                    <a:pt x="149" y="240"/>
                  </a:lnTo>
                  <a:lnTo>
                    <a:pt x="149" y="261"/>
                  </a:lnTo>
                  <a:lnTo>
                    <a:pt x="150" y="261"/>
                  </a:lnTo>
                  <a:lnTo>
                    <a:pt x="150" y="227"/>
                  </a:lnTo>
                  <a:lnTo>
                    <a:pt x="151" y="235"/>
                  </a:lnTo>
                  <a:lnTo>
                    <a:pt x="151" y="261"/>
                  </a:lnTo>
                  <a:lnTo>
                    <a:pt x="152" y="245"/>
                  </a:lnTo>
                  <a:lnTo>
                    <a:pt x="152" y="261"/>
                  </a:lnTo>
                  <a:lnTo>
                    <a:pt x="153" y="235"/>
                  </a:lnTo>
                  <a:lnTo>
                    <a:pt x="153" y="261"/>
                  </a:lnTo>
                  <a:lnTo>
                    <a:pt x="154" y="234"/>
                  </a:lnTo>
                  <a:lnTo>
                    <a:pt x="154" y="261"/>
                  </a:lnTo>
                  <a:lnTo>
                    <a:pt x="155" y="42"/>
                  </a:lnTo>
                  <a:lnTo>
                    <a:pt x="155" y="261"/>
                  </a:lnTo>
                  <a:lnTo>
                    <a:pt x="156" y="0"/>
                  </a:lnTo>
                  <a:lnTo>
                    <a:pt x="156" y="261"/>
                  </a:lnTo>
                  <a:lnTo>
                    <a:pt x="157" y="43"/>
                  </a:lnTo>
                  <a:lnTo>
                    <a:pt x="157" y="261"/>
                  </a:lnTo>
                  <a:lnTo>
                    <a:pt x="158" y="121"/>
                  </a:lnTo>
                  <a:lnTo>
                    <a:pt x="158" y="261"/>
                  </a:lnTo>
                  <a:lnTo>
                    <a:pt x="159" y="194"/>
                  </a:lnTo>
                  <a:lnTo>
                    <a:pt x="159" y="261"/>
                  </a:lnTo>
                  <a:lnTo>
                    <a:pt x="160" y="229"/>
                  </a:lnTo>
                  <a:lnTo>
                    <a:pt x="160" y="261"/>
                  </a:lnTo>
                  <a:lnTo>
                    <a:pt x="161" y="238"/>
                  </a:lnTo>
                  <a:lnTo>
                    <a:pt x="161" y="261"/>
                  </a:lnTo>
                  <a:lnTo>
                    <a:pt x="162" y="261"/>
                  </a:lnTo>
                  <a:lnTo>
                    <a:pt x="162" y="236"/>
                  </a:lnTo>
                  <a:lnTo>
                    <a:pt x="163" y="261"/>
                  </a:lnTo>
                  <a:lnTo>
                    <a:pt x="163" y="236"/>
                  </a:lnTo>
                  <a:lnTo>
                    <a:pt x="164" y="238"/>
                  </a:lnTo>
                  <a:lnTo>
                    <a:pt x="164" y="261"/>
                  </a:lnTo>
                  <a:lnTo>
                    <a:pt x="165" y="242"/>
                  </a:lnTo>
                  <a:lnTo>
                    <a:pt x="165" y="261"/>
                  </a:lnTo>
                  <a:lnTo>
                    <a:pt x="166" y="242"/>
                  </a:lnTo>
                  <a:lnTo>
                    <a:pt x="166" y="261"/>
                  </a:lnTo>
                  <a:lnTo>
                    <a:pt x="167" y="241"/>
                  </a:lnTo>
                  <a:lnTo>
                    <a:pt x="167" y="261"/>
                  </a:lnTo>
                  <a:lnTo>
                    <a:pt x="168" y="261"/>
                  </a:lnTo>
                  <a:lnTo>
                    <a:pt x="168" y="242"/>
                  </a:lnTo>
                  <a:lnTo>
                    <a:pt x="169" y="261"/>
                  </a:lnTo>
                  <a:lnTo>
                    <a:pt x="169" y="244"/>
                  </a:lnTo>
                  <a:lnTo>
                    <a:pt x="170" y="261"/>
                  </a:lnTo>
                  <a:lnTo>
                    <a:pt x="170" y="244"/>
                  </a:lnTo>
                  <a:lnTo>
                    <a:pt x="171" y="261"/>
                  </a:lnTo>
                  <a:lnTo>
                    <a:pt x="171" y="233"/>
                  </a:lnTo>
                  <a:lnTo>
                    <a:pt x="172" y="240"/>
                  </a:lnTo>
                  <a:lnTo>
                    <a:pt x="172" y="261"/>
                  </a:lnTo>
                  <a:lnTo>
                    <a:pt x="173" y="261"/>
                  </a:lnTo>
                  <a:lnTo>
                    <a:pt x="173" y="235"/>
                  </a:lnTo>
                  <a:lnTo>
                    <a:pt x="174" y="232"/>
                  </a:lnTo>
                  <a:lnTo>
                    <a:pt x="174" y="261"/>
                  </a:lnTo>
                  <a:lnTo>
                    <a:pt x="175" y="234"/>
                  </a:lnTo>
                  <a:lnTo>
                    <a:pt x="175" y="261"/>
                  </a:lnTo>
                  <a:lnTo>
                    <a:pt x="176" y="226"/>
                  </a:lnTo>
                  <a:lnTo>
                    <a:pt x="176" y="261"/>
                  </a:lnTo>
                  <a:lnTo>
                    <a:pt x="177" y="233"/>
                  </a:lnTo>
                  <a:lnTo>
                    <a:pt x="177" y="261"/>
                  </a:lnTo>
                  <a:lnTo>
                    <a:pt x="178" y="231"/>
                  </a:lnTo>
                  <a:lnTo>
                    <a:pt x="178" y="261"/>
                  </a:lnTo>
                  <a:lnTo>
                    <a:pt x="179" y="261"/>
                  </a:lnTo>
                  <a:lnTo>
                    <a:pt x="179" y="224"/>
                  </a:lnTo>
                  <a:lnTo>
                    <a:pt x="180" y="261"/>
                  </a:lnTo>
                  <a:lnTo>
                    <a:pt x="180" y="230"/>
                  </a:lnTo>
                  <a:lnTo>
                    <a:pt x="181" y="261"/>
                  </a:lnTo>
                  <a:lnTo>
                    <a:pt x="181" y="240"/>
                  </a:lnTo>
                  <a:lnTo>
                    <a:pt x="182" y="261"/>
                  </a:lnTo>
                  <a:lnTo>
                    <a:pt x="182" y="238"/>
                  </a:lnTo>
                  <a:lnTo>
                    <a:pt x="183" y="261"/>
                  </a:lnTo>
                  <a:lnTo>
                    <a:pt x="183" y="235"/>
                  </a:lnTo>
                  <a:lnTo>
                    <a:pt x="184" y="240"/>
                  </a:lnTo>
                  <a:lnTo>
                    <a:pt x="184" y="261"/>
                  </a:lnTo>
                  <a:lnTo>
                    <a:pt x="185" y="236"/>
                  </a:lnTo>
                  <a:lnTo>
                    <a:pt x="185" y="261"/>
                  </a:lnTo>
                  <a:lnTo>
                    <a:pt x="186" y="225"/>
                  </a:lnTo>
                  <a:lnTo>
                    <a:pt x="186" y="261"/>
                  </a:lnTo>
                  <a:lnTo>
                    <a:pt x="187" y="230"/>
                  </a:lnTo>
                  <a:lnTo>
                    <a:pt x="187" y="261"/>
                  </a:lnTo>
                  <a:lnTo>
                    <a:pt x="188" y="231"/>
                  </a:lnTo>
                  <a:lnTo>
                    <a:pt x="188" y="261"/>
                  </a:lnTo>
                  <a:lnTo>
                    <a:pt x="189" y="261"/>
                  </a:lnTo>
                  <a:lnTo>
                    <a:pt x="189" y="186"/>
                  </a:lnTo>
                  <a:lnTo>
                    <a:pt x="190" y="197"/>
                  </a:lnTo>
                  <a:lnTo>
                    <a:pt x="190" y="261"/>
                  </a:lnTo>
                  <a:lnTo>
                    <a:pt x="191" y="224"/>
                  </a:lnTo>
                  <a:lnTo>
                    <a:pt x="191" y="261"/>
                  </a:lnTo>
                  <a:lnTo>
                    <a:pt x="192" y="261"/>
                  </a:lnTo>
                  <a:lnTo>
                    <a:pt x="192" y="229"/>
                  </a:lnTo>
                  <a:lnTo>
                    <a:pt x="193" y="261"/>
                  </a:lnTo>
                  <a:lnTo>
                    <a:pt x="193" y="228"/>
                  </a:lnTo>
                  <a:lnTo>
                    <a:pt x="194" y="261"/>
                  </a:lnTo>
                  <a:lnTo>
                    <a:pt x="194" y="237"/>
                  </a:lnTo>
                  <a:lnTo>
                    <a:pt x="195" y="236"/>
                  </a:lnTo>
                  <a:lnTo>
                    <a:pt x="195" y="261"/>
                  </a:lnTo>
                  <a:lnTo>
                    <a:pt x="196" y="236"/>
                  </a:lnTo>
                  <a:lnTo>
                    <a:pt x="196" y="261"/>
                  </a:lnTo>
                  <a:lnTo>
                    <a:pt x="197" y="228"/>
                  </a:lnTo>
                  <a:lnTo>
                    <a:pt x="197" y="261"/>
                  </a:lnTo>
                  <a:lnTo>
                    <a:pt x="198" y="232"/>
                  </a:lnTo>
                  <a:lnTo>
                    <a:pt x="198" y="261"/>
                  </a:lnTo>
                  <a:lnTo>
                    <a:pt x="199" y="234"/>
                  </a:lnTo>
                  <a:lnTo>
                    <a:pt x="199" y="261"/>
                  </a:lnTo>
                  <a:lnTo>
                    <a:pt x="200" y="261"/>
                  </a:lnTo>
                  <a:lnTo>
                    <a:pt x="200" y="226"/>
                  </a:lnTo>
                  <a:lnTo>
                    <a:pt x="201" y="229"/>
                  </a:lnTo>
                  <a:lnTo>
                    <a:pt x="201" y="261"/>
                  </a:lnTo>
                  <a:lnTo>
                    <a:pt x="202" y="261"/>
                  </a:lnTo>
                  <a:lnTo>
                    <a:pt x="202" y="212"/>
                  </a:lnTo>
                  <a:lnTo>
                    <a:pt x="203" y="261"/>
                  </a:lnTo>
                  <a:lnTo>
                    <a:pt x="203" y="213"/>
                  </a:lnTo>
                  <a:lnTo>
                    <a:pt x="204" y="217"/>
                  </a:lnTo>
                  <a:lnTo>
                    <a:pt x="204" y="261"/>
                  </a:lnTo>
                  <a:lnTo>
                    <a:pt x="205" y="224"/>
                  </a:lnTo>
                  <a:lnTo>
                    <a:pt x="205" y="261"/>
                  </a:lnTo>
                  <a:lnTo>
                    <a:pt x="206" y="233"/>
                  </a:lnTo>
                  <a:lnTo>
                    <a:pt x="206" y="261"/>
                  </a:lnTo>
                  <a:lnTo>
                    <a:pt x="207" y="261"/>
                  </a:lnTo>
                  <a:lnTo>
                    <a:pt x="207" y="217"/>
                  </a:lnTo>
                  <a:lnTo>
                    <a:pt x="208" y="261"/>
                  </a:lnTo>
                  <a:lnTo>
                    <a:pt x="208" y="218"/>
                  </a:lnTo>
                  <a:lnTo>
                    <a:pt x="209" y="223"/>
                  </a:lnTo>
                  <a:lnTo>
                    <a:pt x="209" y="261"/>
                  </a:lnTo>
                  <a:lnTo>
                    <a:pt x="210" y="235"/>
                  </a:lnTo>
                  <a:lnTo>
                    <a:pt x="210" y="261"/>
                  </a:lnTo>
                  <a:lnTo>
                    <a:pt x="211" y="261"/>
                  </a:lnTo>
                  <a:lnTo>
                    <a:pt x="211" y="230"/>
                  </a:lnTo>
                  <a:lnTo>
                    <a:pt x="212" y="218"/>
                  </a:lnTo>
                  <a:lnTo>
                    <a:pt x="212" y="261"/>
                  </a:lnTo>
                  <a:lnTo>
                    <a:pt x="213" y="221"/>
                  </a:lnTo>
                  <a:lnTo>
                    <a:pt x="213" y="261"/>
                  </a:lnTo>
                  <a:lnTo>
                    <a:pt x="214" y="261"/>
                  </a:lnTo>
                  <a:lnTo>
                    <a:pt x="214" y="220"/>
                  </a:lnTo>
                  <a:lnTo>
                    <a:pt x="215" y="224"/>
                  </a:lnTo>
                  <a:lnTo>
                    <a:pt x="215" y="261"/>
                  </a:lnTo>
                  <a:lnTo>
                    <a:pt x="216" y="261"/>
                  </a:lnTo>
                  <a:lnTo>
                    <a:pt x="216" y="229"/>
                  </a:lnTo>
                  <a:lnTo>
                    <a:pt x="217" y="223"/>
                  </a:lnTo>
                  <a:lnTo>
                    <a:pt x="217" y="261"/>
                  </a:lnTo>
                  <a:lnTo>
                    <a:pt x="218" y="227"/>
                  </a:lnTo>
                  <a:lnTo>
                    <a:pt x="218" y="261"/>
                  </a:lnTo>
                  <a:lnTo>
                    <a:pt x="219" y="261"/>
                  </a:lnTo>
                  <a:lnTo>
                    <a:pt x="219" y="233"/>
                  </a:lnTo>
                  <a:lnTo>
                    <a:pt x="220" y="224"/>
                  </a:lnTo>
                  <a:lnTo>
                    <a:pt x="220" y="261"/>
                  </a:lnTo>
                  <a:lnTo>
                    <a:pt x="221" y="261"/>
                  </a:lnTo>
                  <a:lnTo>
                    <a:pt x="221" y="233"/>
                  </a:lnTo>
                  <a:lnTo>
                    <a:pt x="222" y="261"/>
                  </a:lnTo>
                  <a:lnTo>
                    <a:pt x="222" y="227"/>
                  </a:lnTo>
                  <a:lnTo>
                    <a:pt x="223" y="223"/>
                  </a:lnTo>
                  <a:lnTo>
                    <a:pt x="223" y="261"/>
                  </a:lnTo>
                  <a:lnTo>
                    <a:pt x="224" y="226"/>
                  </a:lnTo>
                  <a:lnTo>
                    <a:pt x="224" y="261"/>
                  </a:lnTo>
                  <a:lnTo>
                    <a:pt x="225" y="261"/>
                  </a:lnTo>
                  <a:lnTo>
                    <a:pt x="225" y="226"/>
                  </a:lnTo>
                  <a:lnTo>
                    <a:pt x="226" y="261"/>
                  </a:lnTo>
                  <a:lnTo>
                    <a:pt x="226" y="226"/>
                  </a:lnTo>
                  <a:lnTo>
                    <a:pt x="227" y="222"/>
                  </a:lnTo>
                  <a:lnTo>
                    <a:pt x="227" y="261"/>
                  </a:lnTo>
                  <a:lnTo>
                    <a:pt x="228" y="261"/>
                  </a:lnTo>
                  <a:lnTo>
                    <a:pt x="228" y="222"/>
                  </a:lnTo>
                  <a:lnTo>
                    <a:pt x="229" y="261"/>
                  </a:lnTo>
                  <a:lnTo>
                    <a:pt x="229" y="206"/>
                  </a:lnTo>
                  <a:lnTo>
                    <a:pt x="230" y="261"/>
                  </a:lnTo>
                  <a:lnTo>
                    <a:pt x="230" y="213"/>
                  </a:lnTo>
                  <a:lnTo>
                    <a:pt x="231" y="228"/>
                  </a:lnTo>
                  <a:lnTo>
                    <a:pt x="231" y="261"/>
                  </a:lnTo>
                  <a:lnTo>
                    <a:pt x="232" y="261"/>
                  </a:lnTo>
                  <a:lnTo>
                    <a:pt x="232" y="214"/>
                  </a:lnTo>
                  <a:lnTo>
                    <a:pt x="233" y="225"/>
                  </a:lnTo>
                  <a:lnTo>
                    <a:pt x="233" y="261"/>
                  </a:lnTo>
                  <a:lnTo>
                    <a:pt x="234" y="261"/>
                  </a:lnTo>
                  <a:lnTo>
                    <a:pt x="234" y="221"/>
                  </a:lnTo>
                  <a:lnTo>
                    <a:pt x="235" y="224"/>
                  </a:lnTo>
                  <a:lnTo>
                    <a:pt x="235" y="261"/>
                  </a:lnTo>
                  <a:lnTo>
                    <a:pt x="236" y="230"/>
                  </a:lnTo>
                  <a:lnTo>
                    <a:pt x="236" y="261"/>
                  </a:lnTo>
                  <a:lnTo>
                    <a:pt x="237" y="228"/>
                  </a:lnTo>
                  <a:lnTo>
                    <a:pt x="237" y="261"/>
                  </a:lnTo>
                  <a:lnTo>
                    <a:pt x="238" y="261"/>
                  </a:lnTo>
                  <a:lnTo>
                    <a:pt x="238" y="227"/>
                  </a:lnTo>
                  <a:lnTo>
                    <a:pt x="239" y="261"/>
                  </a:lnTo>
                  <a:lnTo>
                    <a:pt x="239" y="217"/>
                  </a:lnTo>
                  <a:lnTo>
                    <a:pt x="240" y="261"/>
                  </a:lnTo>
                  <a:lnTo>
                    <a:pt x="240" y="218"/>
                  </a:lnTo>
                  <a:lnTo>
                    <a:pt x="241" y="261"/>
                  </a:lnTo>
                  <a:lnTo>
                    <a:pt x="241" y="227"/>
                  </a:lnTo>
                  <a:lnTo>
                    <a:pt x="242" y="227"/>
                  </a:lnTo>
                  <a:lnTo>
                    <a:pt x="242" y="261"/>
                  </a:lnTo>
                  <a:lnTo>
                    <a:pt x="243" y="208"/>
                  </a:lnTo>
                  <a:lnTo>
                    <a:pt x="243" y="261"/>
                  </a:lnTo>
                  <a:lnTo>
                    <a:pt x="244" y="204"/>
                  </a:lnTo>
                  <a:lnTo>
                    <a:pt x="244" y="261"/>
                  </a:lnTo>
                  <a:lnTo>
                    <a:pt x="245" y="216"/>
                  </a:lnTo>
                  <a:lnTo>
                    <a:pt x="245" y="261"/>
                  </a:lnTo>
                  <a:lnTo>
                    <a:pt x="246" y="218"/>
                  </a:lnTo>
                  <a:lnTo>
                    <a:pt x="246" y="261"/>
                  </a:lnTo>
                  <a:lnTo>
                    <a:pt x="247" y="261"/>
                  </a:lnTo>
                  <a:lnTo>
                    <a:pt x="247" y="218"/>
                  </a:lnTo>
                  <a:lnTo>
                    <a:pt x="248" y="178"/>
                  </a:lnTo>
                  <a:lnTo>
                    <a:pt x="248" y="261"/>
                  </a:lnTo>
                  <a:lnTo>
                    <a:pt x="249" y="261"/>
                  </a:lnTo>
                  <a:lnTo>
                    <a:pt x="249" y="197"/>
                  </a:lnTo>
                  <a:lnTo>
                    <a:pt x="250" y="196"/>
                  </a:lnTo>
                  <a:lnTo>
                    <a:pt x="250" y="261"/>
                  </a:lnTo>
                  <a:lnTo>
                    <a:pt x="251" y="261"/>
                  </a:lnTo>
                  <a:lnTo>
                    <a:pt x="251" y="192"/>
                  </a:lnTo>
                  <a:lnTo>
                    <a:pt x="252" y="206"/>
                  </a:lnTo>
                  <a:lnTo>
                    <a:pt x="252" y="260"/>
                  </a:lnTo>
                  <a:lnTo>
                    <a:pt x="253" y="209"/>
                  </a:lnTo>
                  <a:lnTo>
                    <a:pt x="253" y="261"/>
                  </a:lnTo>
                  <a:lnTo>
                    <a:pt x="254" y="223"/>
                  </a:lnTo>
                  <a:lnTo>
                    <a:pt x="254" y="261"/>
                  </a:lnTo>
                  <a:lnTo>
                    <a:pt x="255" y="222"/>
                  </a:lnTo>
                  <a:lnTo>
                    <a:pt x="255" y="261"/>
                  </a:lnTo>
                  <a:lnTo>
                    <a:pt x="256" y="261"/>
                  </a:lnTo>
                  <a:lnTo>
                    <a:pt x="256" y="207"/>
                  </a:lnTo>
                  <a:lnTo>
                    <a:pt x="257" y="203"/>
                  </a:lnTo>
                  <a:lnTo>
                    <a:pt x="257" y="261"/>
                  </a:lnTo>
                  <a:lnTo>
                    <a:pt x="258" y="260"/>
                  </a:lnTo>
                  <a:lnTo>
                    <a:pt x="258" y="199"/>
                  </a:lnTo>
                  <a:lnTo>
                    <a:pt x="259" y="198"/>
                  </a:lnTo>
                  <a:lnTo>
                    <a:pt x="259" y="261"/>
                  </a:lnTo>
                  <a:lnTo>
                    <a:pt x="260" y="195"/>
                  </a:lnTo>
                  <a:lnTo>
                    <a:pt x="260" y="261"/>
                  </a:lnTo>
                  <a:lnTo>
                    <a:pt x="261" y="203"/>
                  </a:lnTo>
                  <a:lnTo>
                    <a:pt x="261" y="261"/>
                  </a:lnTo>
                  <a:lnTo>
                    <a:pt x="262" y="261"/>
                  </a:lnTo>
                  <a:lnTo>
                    <a:pt x="262" y="200"/>
                  </a:lnTo>
                  <a:lnTo>
                    <a:pt x="263" y="261"/>
                  </a:lnTo>
                  <a:lnTo>
                    <a:pt x="263" y="204"/>
                  </a:lnTo>
                  <a:lnTo>
                    <a:pt x="264" y="199"/>
                  </a:lnTo>
                  <a:lnTo>
                    <a:pt x="264" y="261"/>
                  </a:lnTo>
                  <a:lnTo>
                    <a:pt x="265" y="261"/>
                  </a:lnTo>
                  <a:lnTo>
                    <a:pt x="265" y="208"/>
                  </a:lnTo>
                  <a:lnTo>
                    <a:pt x="266" y="261"/>
                  </a:lnTo>
                  <a:lnTo>
                    <a:pt x="266" y="210"/>
                  </a:lnTo>
                  <a:lnTo>
                    <a:pt x="267" y="261"/>
                  </a:lnTo>
                  <a:lnTo>
                    <a:pt x="267" y="216"/>
                  </a:lnTo>
                  <a:lnTo>
                    <a:pt x="268" y="200"/>
                  </a:lnTo>
                  <a:lnTo>
                    <a:pt x="268" y="260"/>
                  </a:lnTo>
                  <a:lnTo>
                    <a:pt x="269" y="261"/>
                  </a:lnTo>
                  <a:lnTo>
                    <a:pt x="269" y="202"/>
                  </a:lnTo>
                  <a:lnTo>
                    <a:pt x="270" y="210"/>
                  </a:lnTo>
                  <a:lnTo>
                    <a:pt x="270" y="261"/>
                  </a:lnTo>
                  <a:lnTo>
                    <a:pt x="271" y="261"/>
                  </a:lnTo>
                  <a:lnTo>
                    <a:pt x="271" y="194"/>
                  </a:lnTo>
                  <a:lnTo>
                    <a:pt x="272" y="261"/>
                  </a:lnTo>
                  <a:lnTo>
                    <a:pt x="272" y="194"/>
                  </a:lnTo>
                  <a:lnTo>
                    <a:pt x="273" y="207"/>
                  </a:lnTo>
                  <a:lnTo>
                    <a:pt x="273" y="261"/>
                  </a:lnTo>
                  <a:lnTo>
                    <a:pt x="274" y="210"/>
                  </a:lnTo>
                  <a:lnTo>
                    <a:pt x="274" y="261"/>
                  </a:lnTo>
                  <a:lnTo>
                    <a:pt x="275" y="210"/>
                  </a:lnTo>
                  <a:lnTo>
                    <a:pt x="275" y="261"/>
                  </a:lnTo>
                  <a:lnTo>
                    <a:pt x="276" y="261"/>
                  </a:lnTo>
                  <a:lnTo>
                    <a:pt x="276" y="196"/>
                  </a:lnTo>
                  <a:lnTo>
                    <a:pt x="277" y="261"/>
                  </a:lnTo>
                  <a:lnTo>
                    <a:pt x="277" y="194"/>
                  </a:lnTo>
                  <a:lnTo>
                    <a:pt x="278" y="261"/>
                  </a:lnTo>
                  <a:lnTo>
                    <a:pt x="278" y="215"/>
                  </a:lnTo>
                  <a:lnTo>
                    <a:pt x="279" y="206"/>
                  </a:lnTo>
                  <a:lnTo>
                    <a:pt x="279" y="261"/>
                  </a:lnTo>
                  <a:lnTo>
                    <a:pt x="280" y="204"/>
                  </a:lnTo>
                  <a:lnTo>
                    <a:pt x="280" y="261"/>
                  </a:lnTo>
                  <a:lnTo>
                    <a:pt x="281" y="216"/>
                  </a:lnTo>
                  <a:lnTo>
                    <a:pt x="281" y="261"/>
                  </a:lnTo>
                  <a:lnTo>
                    <a:pt x="282" y="215"/>
                  </a:lnTo>
                  <a:lnTo>
                    <a:pt x="282" y="261"/>
                  </a:lnTo>
                  <a:lnTo>
                    <a:pt x="283" y="261"/>
                  </a:lnTo>
                  <a:lnTo>
                    <a:pt x="283" y="211"/>
                  </a:lnTo>
                  <a:lnTo>
                    <a:pt x="284" y="261"/>
                  </a:lnTo>
                  <a:lnTo>
                    <a:pt x="284" y="211"/>
                  </a:lnTo>
                  <a:lnTo>
                    <a:pt x="285" y="261"/>
                  </a:lnTo>
                  <a:lnTo>
                    <a:pt x="285" y="205"/>
                  </a:lnTo>
                  <a:lnTo>
                    <a:pt x="286" y="202"/>
                  </a:lnTo>
                  <a:lnTo>
                    <a:pt x="286" y="261"/>
                  </a:lnTo>
                  <a:lnTo>
                    <a:pt x="287" y="212"/>
                  </a:lnTo>
                  <a:lnTo>
                    <a:pt x="287" y="261"/>
                  </a:lnTo>
                  <a:lnTo>
                    <a:pt x="288" y="261"/>
                  </a:lnTo>
                  <a:lnTo>
                    <a:pt x="288" y="195"/>
                  </a:lnTo>
                  <a:lnTo>
                    <a:pt x="289" y="202"/>
                  </a:lnTo>
                  <a:lnTo>
                    <a:pt x="289" y="261"/>
                  </a:lnTo>
                  <a:lnTo>
                    <a:pt x="290" y="213"/>
                  </a:lnTo>
                  <a:lnTo>
                    <a:pt x="290" y="261"/>
                  </a:lnTo>
                  <a:lnTo>
                    <a:pt x="291" y="261"/>
                  </a:lnTo>
                  <a:lnTo>
                    <a:pt x="291" y="201"/>
                  </a:lnTo>
                  <a:lnTo>
                    <a:pt x="292" y="261"/>
                  </a:lnTo>
                  <a:lnTo>
                    <a:pt x="292" y="206"/>
                  </a:lnTo>
                  <a:lnTo>
                    <a:pt x="293" y="261"/>
                  </a:lnTo>
                  <a:lnTo>
                    <a:pt x="293" y="219"/>
                  </a:lnTo>
                  <a:lnTo>
                    <a:pt x="294" y="222"/>
                  </a:lnTo>
                  <a:lnTo>
                    <a:pt x="294" y="261"/>
                  </a:lnTo>
                  <a:lnTo>
                    <a:pt x="295" y="261"/>
                  </a:lnTo>
                  <a:lnTo>
                    <a:pt x="295" y="221"/>
                  </a:lnTo>
                  <a:lnTo>
                    <a:pt x="296" y="204"/>
                  </a:lnTo>
                  <a:lnTo>
                    <a:pt x="296" y="261"/>
                  </a:lnTo>
                  <a:lnTo>
                    <a:pt x="297" y="200"/>
                  </a:lnTo>
                  <a:lnTo>
                    <a:pt x="297" y="261"/>
                  </a:lnTo>
                  <a:lnTo>
                    <a:pt x="298" y="214"/>
                  </a:lnTo>
                  <a:lnTo>
                    <a:pt x="298" y="261"/>
                  </a:lnTo>
                  <a:lnTo>
                    <a:pt x="299" y="261"/>
                  </a:lnTo>
                  <a:lnTo>
                    <a:pt x="299" y="216"/>
                  </a:lnTo>
                  <a:lnTo>
                    <a:pt x="300" y="261"/>
                  </a:lnTo>
                  <a:lnTo>
                    <a:pt x="300" y="216"/>
                  </a:lnTo>
                  <a:lnTo>
                    <a:pt x="301" y="261"/>
                  </a:lnTo>
                  <a:lnTo>
                    <a:pt x="301" y="212"/>
                  </a:lnTo>
                  <a:lnTo>
                    <a:pt x="302" y="261"/>
                  </a:lnTo>
                  <a:lnTo>
                    <a:pt x="302" y="216"/>
                  </a:lnTo>
                  <a:lnTo>
                    <a:pt x="303" y="261"/>
                  </a:lnTo>
                  <a:lnTo>
                    <a:pt x="303" y="215"/>
                  </a:lnTo>
                  <a:lnTo>
                    <a:pt x="304" y="261"/>
                  </a:lnTo>
                  <a:lnTo>
                    <a:pt x="304" y="216"/>
                  </a:lnTo>
                  <a:lnTo>
                    <a:pt x="305" y="261"/>
                  </a:lnTo>
                  <a:lnTo>
                    <a:pt x="305" y="216"/>
                  </a:lnTo>
                  <a:lnTo>
                    <a:pt x="306" y="215"/>
                  </a:lnTo>
                  <a:lnTo>
                    <a:pt x="306" y="261"/>
                  </a:lnTo>
                  <a:lnTo>
                    <a:pt x="307" y="261"/>
                  </a:lnTo>
                  <a:lnTo>
                    <a:pt x="307" y="219"/>
                  </a:lnTo>
                  <a:lnTo>
                    <a:pt x="308" y="261"/>
                  </a:lnTo>
                  <a:lnTo>
                    <a:pt x="308" y="208"/>
                  </a:lnTo>
                  <a:lnTo>
                    <a:pt x="309" y="261"/>
                  </a:lnTo>
                  <a:lnTo>
                    <a:pt x="309" y="209"/>
                  </a:lnTo>
                  <a:lnTo>
                    <a:pt x="310" y="261"/>
                  </a:lnTo>
                  <a:lnTo>
                    <a:pt x="310" y="207"/>
                  </a:lnTo>
                  <a:lnTo>
                    <a:pt x="311" y="205"/>
                  </a:lnTo>
                  <a:lnTo>
                    <a:pt x="311" y="261"/>
                  </a:lnTo>
                  <a:lnTo>
                    <a:pt x="312" y="218"/>
                  </a:lnTo>
                  <a:lnTo>
                    <a:pt x="312" y="261"/>
                  </a:lnTo>
                  <a:lnTo>
                    <a:pt x="313" y="261"/>
                  </a:lnTo>
                  <a:lnTo>
                    <a:pt x="313" y="218"/>
                  </a:lnTo>
                  <a:lnTo>
                    <a:pt x="314" y="261"/>
                  </a:lnTo>
                  <a:lnTo>
                    <a:pt x="314" y="204"/>
                  </a:lnTo>
                  <a:lnTo>
                    <a:pt x="315" y="260"/>
                  </a:lnTo>
                  <a:lnTo>
                    <a:pt x="315" y="200"/>
                  </a:lnTo>
                  <a:lnTo>
                    <a:pt x="316" y="212"/>
                  </a:lnTo>
                  <a:lnTo>
                    <a:pt x="316" y="261"/>
                  </a:lnTo>
                  <a:lnTo>
                    <a:pt x="317" y="222"/>
                  </a:lnTo>
                  <a:lnTo>
                    <a:pt x="317" y="261"/>
                  </a:lnTo>
                  <a:lnTo>
                    <a:pt x="318" y="218"/>
                  </a:lnTo>
                  <a:lnTo>
                    <a:pt x="318" y="261"/>
                  </a:lnTo>
                  <a:lnTo>
                    <a:pt x="319" y="261"/>
                  </a:lnTo>
                  <a:lnTo>
                    <a:pt x="319" y="207"/>
                  </a:lnTo>
                  <a:lnTo>
                    <a:pt x="320" y="261"/>
                  </a:lnTo>
                  <a:lnTo>
                    <a:pt x="320" y="214"/>
                  </a:lnTo>
                  <a:lnTo>
                    <a:pt x="321" y="261"/>
                  </a:lnTo>
                  <a:lnTo>
                    <a:pt x="321" y="214"/>
                  </a:lnTo>
                  <a:lnTo>
                    <a:pt x="322" y="261"/>
                  </a:lnTo>
                  <a:lnTo>
                    <a:pt x="322" y="207"/>
                  </a:lnTo>
                  <a:lnTo>
                    <a:pt x="323" y="201"/>
                  </a:lnTo>
                  <a:lnTo>
                    <a:pt x="323" y="261"/>
                  </a:lnTo>
                  <a:lnTo>
                    <a:pt x="324" y="261"/>
                  </a:lnTo>
                  <a:lnTo>
                    <a:pt x="324" y="212"/>
                  </a:lnTo>
                  <a:lnTo>
                    <a:pt x="325" y="210"/>
                  </a:lnTo>
                  <a:lnTo>
                    <a:pt x="325" y="261"/>
                  </a:lnTo>
                  <a:lnTo>
                    <a:pt x="326" y="261"/>
                  </a:lnTo>
                  <a:lnTo>
                    <a:pt x="326" y="215"/>
                  </a:lnTo>
                  <a:lnTo>
                    <a:pt x="327" y="261"/>
                  </a:lnTo>
                  <a:lnTo>
                    <a:pt x="327" y="218"/>
                  </a:lnTo>
                  <a:lnTo>
                    <a:pt x="328" y="215"/>
                  </a:lnTo>
                  <a:lnTo>
                    <a:pt x="328" y="261"/>
                  </a:lnTo>
                  <a:lnTo>
                    <a:pt x="329" y="261"/>
                  </a:lnTo>
                  <a:lnTo>
                    <a:pt x="329" y="218"/>
                  </a:lnTo>
                  <a:lnTo>
                    <a:pt x="330" y="232"/>
                  </a:lnTo>
                  <a:lnTo>
                    <a:pt x="330" y="261"/>
                  </a:lnTo>
                  <a:lnTo>
                    <a:pt x="331" y="227"/>
                  </a:lnTo>
                  <a:lnTo>
                    <a:pt x="331" y="261"/>
                  </a:lnTo>
                  <a:lnTo>
                    <a:pt x="332" y="225"/>
                  </a:lnTo>
                  <a:lnTo>
                    <a:pt x="332" y="261"/>
                  </a:lnTo>
                  <a:lnTo>
                    <a:pt x="333" y="261"/>
                  </a:lnTo>
                  <a:lnTo>
                    <a:pt x="333" y="223"/>
                  </a:lnTo>
                  <a:lnTo>
                    <a:pt x="334" y="215"/>
                  </a:lnTo>
                  <a:lnTo>
                    <a:pt x="334" y="261"/>
                  </a:lnTo>
                  <a:lnTo>
                    <a:pt x="335" y="197"/>
                  </a:lnTo>
                  <a:lnTo>
                    <a:pt x="335" y="261"/>
                  </a:lnTo>
                  <a:lnTo>
                    <a:pt x="336" y="202"/>
                  </a:lnTo>
                  <a:lnTo>
                    <a:pt x="336" y="261"/>
                  </a:lnTo>
                  <a:lnTo>
                    <a:pt x="337" y="261"/>
                  </a:lnTo>
                  <a:lnTo>
                    <a:pt x="337" y="206"/>
                  </a:lnTo>
                  <a:lnTo>
                    <a:pt x="338" y="261"/>
                  </a:lnTo>
                  <a:lnTo>
                    <a:pt x="338" y="210"/>
                  </a:lnTo>
                  <a:lnTo>
                    <a:pt x="339" y="261"/>
                  </a:lnTo>
                  <a:lnTo>
                    <a:pt x="339" y="210"/>
                  </a:lnTo>
                  <a:lnTo>
                    <a:pt x="340" y="261"/>
                  </a:lnTo>
                  <a:lnTo>
                    <a:pt x="340" y="206"/>
                  </a:lnTo>
                  <a:lnTo>
                    <a:pt x="341" y="196"/>
                  </a:lnTo>
                  <a:lnTo>
                    <a:pt x="341" y="261"/>
                  </a:lnTo>
                  <a:lnTo>
                    <a:pt x="342" y="209"/>
                  </a:lnTo>
                  <a:lnTo>
                    <a:pt x="342" y="260"/>
                  </a:lnTo>
                  <a:lnTo>
                    <a:pt x="343" y="218"/>
                  </a:lnTo>
                  <a:lnTo>
                    <a:pt x="343" y="261"/>
                  </a:lnTo>
                  <a:lnTo>
                    <a:pt x="344" y="220"/>
                  </a:lnTo>
                  <a:lnTo>
                    <a:pt x="344" y="261"/>
                  </a:lnTo>
                  <a:lnTo>
                    <a:pt x="345" y="216"/>
                  </a:lnTo>
                  <a:lnTo>
                    <a:pt x="345" y="261"/>
                  </a:lnTo>
                  <a:lnTo>
                    <a:pt x="346" y="260"/>
                  </a:lnTo>
                  <a:lnTo>
                    <a:pt x="346" y="205"/>
                  </a:lnTo>
                  <a:lnTo>
                    <a:pt x="347" y="207"/>
                  </a:lnTo>
                  <a:lnTo>
                    <a:pt x="347" y="261"/>
                  </a:lnTo>
                  <a:lnTo>
                    <a:pt x="348" y="218"/>
                  </a:lnTo>
                  <a:lnTo>
                    <a:pt x="348" y="261"/>
                  </a:lnTo>
                  <a:lnTo>
                    <a:pt x="349" y="261"/>
                  </a:lnTo>
                  <a:lnTo>
                    <a:pt x="349" y="225"/>
                  </a:lnTo>
                  <a:lnTo>
                    <a:pt x="350" y="214"/>
                  </a:lnTo>
                  <a:lnTo>
                    <a:pt x="350" y="261"/>
                  </a:lnTo>
                  <a:lnTo>
                    <a:pt x="351" y="215"/>
                  </a:lnTo>
                  <a:lnTo>
                    <a:pt x="351" y="261"/>
                  </a:lnTo>
                  <a:lnTo>
                    <a:pt x="352" y="215"/>
                  </a:lnTo>
                  <a:lnTo>
                    <a:pt x="352" y="261"/>
                  </a:lnTo>
                  <a:lnTo>
                    <a:pt x="353" y="226"/>
                  </a:lnTo>
                  <a:lnTo>
                    <a:pt x="353" y="261"/>
                  </a:lnTo>
                  <a:lnTo>
                    <a:pt x="354" y="228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33"/>
                  </a:lnTo>
                  <a:lnTo>
                    <a:pt x="356" y="235"/>
                  </a:lnTo>
                  <a:lnTo>
                    <a:pt x="356" y="261"/>
                  </a:lnTo>
                  <a:lnTo>
                    <a:pt x="357" y="233"/>
                  </a:lnTo>
                  <a:lnTo>
                    <a:pt x="357" y="261"/>
                  </a:lnTo>
                  <a:lnTo>
                    <a:pt x="358" y="261"/>
                  </a:lnTo>
                  <a:lnTo>
                    <a:pt x="358" y="228"/>
                  </a:lnTo>
                  <a:lnTo>
                    <a:pt x="359" y="261"/>
                  </a:lnTo>
                  <a:lnTo>
                    <a:pt x="359" y="227"/>
                  </a:lnTo>
                  <a:lnTo>
                    <a:pt x="360" y="261"/>
                  </a:lnTo>
                  <a:lnTo>
                    <a:pt x="360" y="230"/>
                  </a:lnTo>
                  <a:lnTo>
                    <a:pt x="361" y="234"/>
                  </a:lnTo>
                  <a:lnTo>
                    <a:pt x="361" y="261"/>
                  </a:lnTo>
                  <a:lnTo>
                    <a:pt x="362" y="229"/>
                  </a:lnTo>
                  <a:lnTo>
                    <a:pt x="362" y="261"/>
                  </a:lnTo>
                  <a:lnTo>
                    <a:pt x="363" y="224"/>
                  </a:lnTo>
                  <a:lnTo>
                    <a:pt x="363" y="261"/>
                  </a:lnTo>
                  <a:lnTo>
                    <a:pt x="364" y="207"/>
                  </a:lnTo>
                  <a:lnTo>
                    <a:pt x="364" y="261"/>
                  </a:lnTo>
                  <a:lnTo>
                    <a:pt x="365" y="261"/>
                  </a:lnTo>
                  <a:lnTo>
                    <a:pt x="365" y="208"/>
                  </a:lnTo>
                  <a:lnTo>
                    <a:pt x="366" y="203"/>
                  </a:lnTo>
                  <a:lnTo>
                    <a:pt x="366" y="261"/>
                  </a:lnTo>
                  <a:lnTo>
                    <a:pt x="367" y="227"/>
                  </a:lnTo>
                  <a:lnTo>
                    <a:pt x="367" y="261"/>
                  </a:lnTo>
                  <a:lnTo>
                    <a:pt x="368" y="261"/>
                  </a:lnTo>
                  <a:lnTo>
                    <a:pt x="368" y="230"/>
                  </a:lnTo>
                  <a:lnTo>
                    <a:pt x="369" y="261"/>
                  </a:lnTo>
                  <a:lnTo>
                    <a:pt x="369" y="235"/>
                  </a:lnTo>
                  <a:lnTo>
                    <a:pt x="370" y="234"/>
                  </a:lnTo>
                  <a:lnTo>
                    <a:pt x="370" y="261"/>
                  </a:lnTo>
                  <a:lnTo>
                    <a:pt x="371" y="261"/>
                  </a:lnTo>
                  <a:lnTo>
                    <a:pt x="371" y="238"/>
                  </a:lnTo>
                  <a:lnTo>
                    <a:pt x="372" y="231"/>
                  </a:lnTo>
                  <a:lnTo>
                    <a:pt x="372" y="261"/>
                  </a:lnTo>
                  <a:lnTo>
                    <a:pt x="373" y="229"/>
                  </a:lnTo>
                  <a:lnTo>
                    <a:pt x="373" y="261"/>
                  </a:lnTo>
                  <a:lnTo>
                    <a:pt x="374" y="234"/>
                  </a:lnTo>
                  <a:lnTo>
                    <a:pt x="374" y="261"/>
                  </a:lnTo>
                  <a:lnTo>
                    <a:pt x="375" y="261"/>
                  </a:lnTo>
                  <a:lnTo>
                    <a:pt x="375" y="237"/>
                  </a:lnTo>
                  <a:lnTo>
                    <a:pt x="376" y="233"/>
                  </a:lnTo>
                  <a:lnTo>
                    <a:pt x="376" y="261"/>
                  </a:lnTo>
                  <a:lnTo>
                    <a:pt x="377" y="212"/>
                  </a:lnTo>
                  <a:lnTo>
                    <a:pt x="377" y="261"/>
                  </a:lnTo>
                  <a:lnTo>
                    <a:pt x="378" y="214"/>
                  </a:lnTo>
                  <a:lnTo>
                    <a:pt x="378" y="261"/>
                  </a:lnTo>
                  <a:lnTo>
                    <a:pt x="379" y="234"/>
                  </a:lnTo>
                  <a:lnTo>
                    <a:pt x="379" y="261"/>
                  </a:lnTo>
                  <a:lnTo>
                    <a:pt x="380" y="238"/>
                  </a:lnTo>
                  <a:lnTo>
                    <a:pt x="380" y="261"/>
                  </a:lnTo>
                  <a:lnTo>
                    <a:pt x="381" y="238"/>
                  </a:lnTo>
                  <a:lnTo>
                    <a:pt x="381" y="261"/>
                  </a:lnTo>
                  <a:lnTo>
                    <a:pt x="382" y="230"/>
                  </a:lnTo>
                  <a:lnTo>
                    <a:pt x="382" y="261"/>
                  </a:lnTo>
                  <a:lnTo>
                    <a:pt x="383" y="261"/>
                  </a:lnTo>
                  <a:lnTo>
                    <a:pt x="383" y="232"/>
                  </a:lnTo>
                  <a:lnTo>
                    <a:pt x="384" y="261"/>
                  </a:lnTo>
                  <a:lnTo>
                    <a:pt x="384" y="238"/>
                  </a:lnTo>
                  <a:lnTo>
                    <a:pt x="385" y="238"/>
                  </a:lnTo>
                  <a:lnTo>
                    <a:pt x="385" y="261"/>
                  </a:lnTo>
                  <a:lnTo>
                    <a:pt x="386" y="239"/>
                  </a:lnTo>
                  <a:lnTo>
                    <a:pt x="386" y="261"/>
                  </a:lnTo>
                  <a:lnTo>
                    <a:pt x="387" y="239"/>
                  </a:lnTo>
                  <a:lnTo>
                    <a:pt x="387" y="261"/>
                  </a:lnTo>
                  <a:lnTo>
                    <a:pt x="388" y="240"/>
                  </a:lnTo>
                  <a:lnTo>
                    <a:pt x="388" y="261"/>
                  </a:lnTo>
                  <a:lnTo>
                    <a:pt x="389" y="240"/>
                  </a:lnTo>
                  <a:lnTo>
                    <a:pt x="389" y="261"/>
                  </a:lnTo>
                  <a:lnTo>
                    <a:pt x="390" y="261"/>
                  </a:lnTo>
                  <a:lnTo>
                    <a:pt x="390" y="241"/>
                  </a:lnTo>
                  <a:lnTo>
                    <a:pt x="391" y="238"/>
                  </a:lnTo>
                  <a:lnTo>
                    <a:pt x="391" y="261"/>
                  </a:lnTo>
                  <a:lnTo>
                    <a:pt x="392" y="238"/>
                  </a:lnTo>
                  <a:lnTo>
                    <a:pt x="392" y="261"/>
                  </a:lnTo>
                  <a:lnTo>
                    <a:pt x="393" y="237"/>
                  </a:lnTo>
                  <a:lnTo>
                    <a:pt x="393" y="261"/>
                  </a:lnTo>
                  <a:lnTo>
                    <a:pt x="394" y="261"/>
                  </a:lnTo>
                  <a:lnTo>
                    <a:pt x="394" y="228"/>
                  </a:lnTo>
                  <a:lnTo>
                    <a:pt x="395" y="261"/>
                  </a:lnTo>
                  <a:lnTo>
                    <a:pt x="395" y="232"/>
                  </a:lnTo>
                  <a:lnTo>
                    <a:pt x="396" y="240"/>
                  </a:lnTo>
                  <a:lnTo>
                    <a:pt x="396" y="261"/>
                  </a:lnTo>
                  <a:lnTo>
                    <a:pt x="397" y="241"/>
                  </a:lnTo>
                  <a:lnTo>
                    <a:pt x="397" y="261"/>
                  </a:lnTo>
                  <a:lnTo>
                    <a:pt x="398" y="242"/>
                  </a:lnTo>
                  <a:lnTo>
                    <a:pt x="398" y="261"/>
                  </a:lnTo>
                  <a:lnTo>
                    <a:pt x="399" y="261"/>
                  </a:lnTo>
                  <a:lnTo>
                    <a:pt x="399" y="240"/>
                  </a:lnTo>
                  <a:lnTo>
                    <a:pt x="400" y="243"/>
                  </a:lnTo>
                  <a:lnTo>
                    <a:pt x="400" y="261"/>
                  </a:lnTo>
                  <a:lnTo>
                    <a:pt x="401" y="261"/>
                  </a:lnTo>
                  <a:lnTo>
                    <a:pt x="401" y="242"/>
                  </a:lnTo>
                  <a:lnTo>
                    <a:pt x="402" y="243"/>
                  </a:lnTo>
                  <a:lnTo>
                    <a:pt x="402" y="261"/>
                  </a:lnTo>
                  <a:lnTo>
                    <a:pt x="403" y="242"/>
                  </a:lnTo>
                  <a:lnTo>
                    <a:pt x="403" y="261"/>
                  </a:lnTo>
                  <a:lnTo>
                    <a:pt x="404" y="242"/>
                  </a:lnTo>
                  <a:lnTo>
                    <a:pt x="404" y="261"/>
                  </a:lnTo>
                  <a:lnTo>
                    <a:pt x="405" y="261"/>
                  </a:lnTo>
                  <a:lnTo>
                    <a:pt x="405" y="245"/>
                  </a:lnTo>
                  <a:lnTo>
                    <a:pt x="406" y="261"/>
                  </a:lnTo>
                  <a:lnTo>
                    <a:pt x="406" y="240"/>
                  </a:lnTo>
                  <a:lnTo>
                    <a:pt x="407" y="237"/>
                  </a:lnTo>
                  <a:lnTo>
                    <a:pt x="407" y="261"/>
                  </a:lnTo>
                  <a:lnTo>
                    <a:pt x="408" y="240"/>
                  </a:lnTo>
                  <a:lnTo>
                    <a:pt x="408" y="261"/>
                  </a:lnTo>
                  <a:lnTo>
                    <a:pt x="409" y="261"/>
                  </a:lnTo>
                  <a:lnTo>
                    <a:pt x="409" y="231"/>
                  </a:lnTo>
                  <a:lnTo>
                    <a:pt x="410" y="229"/>
                  </a:lnTo>
                  <a:lnTo>
                    <a:pt x="410" y="261"/>
                  </a:lnTo>
                  <a:lnTo>
                    <a:pt x="411" y="241"/>
                  </a:lnTo>
                  <a:lnTo>
                    <a:pt x="411" y="261"/>
                  </a:lnTo>
                  <a:lnTo>
                    <a:pt x="412" y="244"/>
                  </a:lnTo>
                  <a:lnTo>
                    <a:pt x="412" y="261"/>
                  </a:lnTo>
                  <a:lnTo>
                    <a:pt x="413" y="261"/>
                  </a:lnTo>
                  <a:lnTo>
                    <a:pt x="413" y="243"/>
                  </a:lnTo>
                  <a:lnTo>
                    <a:pt x="414" y="261"/>
                  </a:lnTo>
                  <a:lnTo>
                    <a:pt x="414" y="236"/>
                  </a:lnTo>
                  <a:lnTo>
                    <a:pt x="415" y="225"/>
                  </a:lnTo>
                  <a:lnTo>
                    <a:pt x="415" y="261"/>
                  </a:lnTo>
                  <a:lnTo>
                    <a:pt x="416" y="227"/>
                  </a:lnTo>
                  <a:lnTo>
                    <a:pt x="416" y="261"/>
                  </a:lnTo>
                  <a:lnTo>
                    <a:pt x="417" y="244"/>
                  </a:lnTo>
                  <a:lnTo>
                    <a:pt x="417" y="261"/>
                  </a:lnTo>
                  <a:lnTo>
                    <a:pt x="418" y="243"/>
                  </a:lnTo>
                  <a:lnTo>
                    <a:pt x="418" y="261"/>
                  </a:lnTo>
                  <a:lnTo>
                    <a:pt x="419" y="244"/>
                  </a:lnTo>
                  <a:lnTo>
                    <a:pt x="419" y="261"/>
                  </a:lnTo>
                  <a:lnTo>
                    <a:pt x="420" y="244"/>
                  </a:lnTo>
                  <a:lnTo>
                    <a:pt x="420" y="261"/>
                  </a:lnTo>
                  <a:lnTo>
                    <a:pt x="421" y="245"/>
                  </a:lnTo>
                  <a:lnTo>
                    <a:pt x="421" y="261"/>
                  </a:lnTo>
                  <a:lnTo>
                    <a:pt x="422" y="243"/>
                  </a:lnTo>
                  <a:lnTo>
                    <a:pt x="422" y="261"/>
                  </a:lnTo>
                  <a:lnTo>
                    <a:pt x="423" y="261"/>
                  </a:lnTo>
                  <a:lnTo>
                    <a:pt x="423" y="246"/>
                  </a:lnTo>
                  <a:lnTo>
                    <a:pt x="424" y="261"/>
                  </a:lnTo>
                  <a:lnTo>
                    <a:pt x="424" y="244"/>
                  </a:lnTo>
                  <a:lnTo>
                    <a:pt x="425" y="245"/>
                  </a:lnTo>
                  <a:lnTo>
                    <a:pt x="425" y="261"/>
                  </a:lnTo>
                  <a:lnTo>
                    <a:pt x="426" y="247"/>
                  </a:lnTo>
                  <a:lnTo>
                    <a:pt x="426" y="261"/>
                  </a:lnTo>
                  <a:lnTo>
                    <a:pt x="427" y="261"/>
                  </a:lnTo>
                  <a:lnTo>
                    <a:pt x="427" y="245"/>
                  </a:lnTo>
                  <a:lnTo>
                    <a:pt x="428" y="261"/>
                  </a:lnTo>
                  <a:lnTo>
                    <a:pt x="428" y="240"/>
                  </a:lnTo>
                  <a:lnTo>
                    <a:pt x="429" y="261"/>
                  </a:lnTo>
                  <a:lnTo>
                    <a:pt x="429" y="240"/>
                  </a:lnTo>
                  <a:lnTo>
                    <a:pt x="430" y="242"/>
                  </a:lnTo>
                  <a:lnTo>
                    <a:pt x="430" y="261"/>
                  </a:lnTo>
                  <a:lnTo>
                    <a:pt x="431" y="247"/>
                  </a:lnTo>
                  <a:lnTo>
                    <a:pt x="431" y="261"/>
                  </a:lnTo>
                  <a:lnTo>
                    <a:pt x="432" y="261"/>
                  </a:lnTo>
                  <a:lnTo>
                    <a:pt x="432" y="248"/>
                  </a:lnTo>
                  <a:lnTo>
                    <a:pt x="433" y="261"/>
                  </a:lnTo>
                  <a:lnTo>
                    <a:pt x="433" y="249"/>
                  </a:lnTo>
                  <a:lnTo>
                    <a:pt x="434" y="248"/>
                  </a:lnTo>
                  <a:lnTo>
                    <a:pt x="434" y="261"/>
                  </a:lnTo>
                  <a:lnTo>
                    <a:pt x="435" y="249"/>
                  </a:lnTo>
                  <a:lnTo>
                    <a:pt x="435" y="261"/>
                  </a:lnTo>
                  <a:lnTo>
                    <a:pt x="436" y="261"/>
                  </a:lnTo>
                  <a:lnTo>
                    <a:pt x="436" y="246"/>
                  </a:lnTo>
                  <a:lnTo>
                    <a:pt x="437" y="261"/>
                  </a:lnTo>
                  <a:lnTo>
                    <a:pt x="437" y="247"/>
                  </a:lnTo>
                  <a:lnTo>
                    <a:pt x="438" y="248"/>
                  </a:lnTo>
                  <a:lnTo>
                    <a:pt x="438" y="261"/>
                  </a:lnTo>
                  <a:lnTo>
                    <a:pt x="439" y="249"/>
                  </a:lnTo>
                  <a:lnTo>
                    <a:pt x="439" y="261"/>
                  </a:lnTo>
                  <a:lnTo>
                    <a:pt x="440" y="244"/>
                  </a:lnTo>
                  <a:lnTo>
                    <a:pt x="440" y="261"/>
                  </a:lnTo>
                  <a:lnTo>
                    <a:pt x="441" y="261"/>
                  </a:lnTo>
                  <a:lnTo>
                    <a:pt x="441" y="225"/>
                  </a:lnTo>
                  <a:lnTo>
                    <a:pt x="442" y="261"/>
                  </a:lnTo>
                  <a:lnTo>
                    <a:pt x="442" y="232"/>
                  </a:lnTo>
                  <a:lnTo>
                    <a:pt x="443" y="241"/>
                  </a:lnTo>
                  <a:lnTo>
                    <a:pt x="443" y="261"/>
                  </a:lnTo>
                  <a:lnTo>
                    <a:pt x="444" y="261"/>
                  </a:lnTo>
                  <a:lnTo>
                    <a:pt x="444" y="248"/>
                  </a:lnTo>
                  <a:lnTo>
                    <a:pt x="445" y="261"/>
                  </a:lnTo>
                  <a:lnTo>
                    <a:pt x="445" y="247"/>
                  </a:lnTo>
                  <a:lnTo>
                    <a:pt x="446" y="246"/>
                  </a:lnTo>
                  <a:lnTo>
                    <a:pt x="446" y="261"/>
                  </a:lnTo>
                  <a:lnTo>
                    <a:pt x="447" y="247"/>
                  </a:lnTo>
                  <a:lnTo>
                    <a:pt x="447" y="261"/>
                  </a:lnTo>
                  <a:lnTo>
                    <a:pt x="448" y="250"/>
                  </a:lnTo>
                  <a:lnTo>
                    <a:pt x="448" y="261"/>
                  </a:lnTo>
                  <a:lnTo>
                    <a:pt x="449" y="261"/>
                  </a:lnTo>
                  <a:lnTo>
                    <a:pt x="449" y="248"/>
                  </a:lnTo>
                  <a:lnTo>
                    <a:pt x="450" y="248"/>
                  </a:lnTo>
                  <a:lnTo>
                    <a:pt x="450" y="261"/>
                  </a:lnTo>
                  <a:lnTo>
                    <a:pt x="451" y="249"/>
                  </a:lnTo>
                  <a:lnTo>
                    <a:pt x="451" y="261"/>
                  </a:lnTo>
                  <a:lnTo>
                    <a:pt x="452" y="249"/>
                  </a:lnTo>
                  <a:lnTo>
                    <a:pt x="452" y="261"/>
                  </a:lnTo>
                  <a:lnTo>
                    <a:pt x="453" y="248"/>
                  </a:lnTo>
                  <a:lnTo>
                    <a:pt x="453" y="261"/>
                  </a:lnTo>
                  <a:lnTo>
                    <a:pt x="454" y="250"/>
                  </a:lnTo>
                  <a:lnTo>
                    <a:pt x="454" y="261"/>
                  </a:lnTo>
                  <a:lnTo>
                    <a:pt x="455" y="261"/>
                  </a:lnTo>
                  <a:lnTo>
                    <a:pt x="455" y="250"/>
                  </a:lnTo>
                  <a:lnTo>
                    <a:pt x="456" y="261"/>
                  </a:lnTo>
                  <a:lnTo>
                    <a:pt x="456" y="251"/>
                  </a:lnTo>
                  <a:lnTo>
                    <a:pt x="457" y="251"/>
                  </a:lnTo>
                  <a:lnTo>
                    <a:pt x="457" y="261"/>
                  </a:lnTo>
                  <a:lnTo>
                    <a:pt x="458" y="248"/>
                  </a:lnTo>
                  <a:lnTo>
                    <a:pt x="458" y="261"/>
                  </a:lnTo>
                  <a:lnTo>
                    <a:pt x="459" y="242"/>
                  </a:lnTo>
                  <a:lnTo>
                    <a:pt x="459" y="261"/>
                  </a:lnTo>
                  <a:lnTo>
                    <a:pt x="460" y="261"/>
                  </a:lnTo>
                  <a:lnTo>
                    <a:pt x="460" y="248"/>
                  </a:lnTo>
                  <a:lnTo>
                    <a:pt x="461" y="251"/>
                  </a:lnTo>
                  <a:lnTo>
                    <a:pt x="461" y="261"/>
                  </a:lnTo>
                  <a:lnTo>
                    <a:pt x="462" y="251"/>
                  </a:lnTo>
                  <a:lnTo>
                    <a:pt x="462" y="261"/>
                  </a:lnTo>
                  <a:lnTo>
                    <a:pt x="463" y="251"/>
                  </a:lnTo>
                  <a:lnTo>
                    <a:pt x="463" y="261"/>
                  </a:lnTo>
                  <a:lnTo>
                    <a:pt x="464" y="252"/>
                  </a:lnTo>
                  <a:lnTo>
                    <a:pt x="464" y="261"/>
                  </a:lnTo>
                  <a:lnTo>
                    <a:pt x="465" y="261"/>
                  </a:lnTo>
                  <a:lnTo>
                    <a:pt x="465" y="251"/>
                  </a:lnTo>
                  <a:lnTo>
                    <a:pt x="466" y="252"/>
                  </a:lnTo>
                  <a:lnTo>
                    <a:pt x="466" y="261"/>
                  </a:lnTo>
                  <a:lnTo>
                    <a:pt x="467" y="252"/>
                  </a:lnTo>
                  <a:lnTo>
                    <a:pt x="467" y="261"/>
                  </a:lnTo>
                  <a:lnTo>
                    <a:pt x="468" y="261"/>
                  </a:lnTo>
                  <a:lnTo>
                    <a:pt x="468" y="252"/>
                  </a:lnTo>
                  <a:lnTo>
                    <a:pt x="469" y="247"/>
                  </a:lnTo>
                  <a:lnTo>
                    <a:pt x="469" y="261"/>
                  </a:lnTo>
                  <a:lnTo>
                    <a:pt x="470" y="245"/>
                  </a:lnTo>
                  <a:lnTo>
                    <a:pt x="470" y="261"/>
                  </a:lnTo>
                  <a:lnTo>
                    <a:pt x="471" y="261"/>
                  </a:lnTo>
                  <a:lnTo>
                    <a:pt x="471" y="242"/>
                  </a:lnTo>
                  <a:lnTo>
                    <a:pt x="472" y="244"/>
                  </a:lnTo>
                  <a:lnTo>
                    <a:pt x="472" y="261"/>
                  </a:lnTo>
                  <a:lnTo>
                    <a:pt x="473" y="245"/>
                  </a:lnTo>
                  <a:lnTo>
                    <a:pt x="473" y="261"/>
                  </a:lnTo>
                  <a:lnTo>
                    <a:pt x="474" y="261"/>
                  </a:lnTo>
                  <a:lnTo>
                    <a:pt x="474" y="251"/>
                  </a:lnTo>
                  <a:lnTo>
                    <a:pt x="475" y="251"/>
                  </a:lnTo>
                  <a:lnTo>
                    <a:pt x="475" y="261"/>
                  </a:lnTo>
                  <a:lnTo>
                    <a:pt x="476" y="251"/>
                  </a:lnTo>
                  <a:lnTo>
                    <a:pt x="476" y="261"/>
                  </a:lnTo>
                  <a:lnTo>
                    <a:pt x="477" y="252"/>
                  </a:lnTo>
                  <a:lnTo>
                    <a:pt x="477" y="261"/>
                  </a:lnTo>
                  <a:lnTo>
                    <a:pt x="478" y="251"/>
                  </a:lnTo>
                  <a:lnTo>
                    <a:pt x="478" y="261"/>
                  </a:lnTo>
                  <a:lnTo>
                    <a:pt x="479" y="261"/>
                  </a:lnTo>
                  <a:lnTo>
                    <a:pt x="479" y="247"/>
                  </a:lnTo>
                  <a:lnTo>
                    <a:pt x="480" y="261"/>
                  </a:lnTo>
                  <a:lnTo>
                    <a:pt x="480" y="247"/>
                  </a:lnTo>
                  <a:lnTo>
                    <a:pt x="481" y="261"/>
                  </a:lnTo>
                  <a:lnTo>
                    <a:pt x="481" y="251"/>
                  </a:lnTo>
                  <a:lnTo>
                    <a:pt x="482" y="253"/>
                  </a:lnTo>
                  <a:lnTo>
                    <a:pt x="482" y="261"/>
                  </a:lnTo>
                  <a:lnTo>
                    <a:pt x="483" y="261"/>
                  </a:lnTo>
                  <a:lnTo>
                    <a:pt x="483" y="253"/>
                  </a:lnTo>
                  <a:lnTo>
                    <a:pt x="484" y="261"/>
                  </a:lnTo>
                  <a:lnTo>
                    <a:pt x="484" y="253"/>
                  </a:lnTo>
                  <a:lnTo>
                    <a:pt x="485" y="261"/>
                  </a:lnTo>
                  <a:lnTo>
                    <a:pt x="485" y="253"/>
                  </a:lnTo>
                  <a:lnTo>
                    <a:pt x="486" y="253"/>
                  </a:lnTo>
                  <a:lnTo>
                    <a:pt x="486" y="261"/>
                  </a:lnTo>
                  <a:lnTo>
                    <a:pt x="487" y="252"/>
                  </a:lnTo>
                  <a:lnTo>
                    <a:pt x="487" y="261"/>
                  </a:lnTo>
                  <a:lnTo>
                    <a:pt x="488" y="253"/>
                  </a:lnTo>
                  <a:lnTo>
                    <a:pt x="488" y="261"/>
                  </a:lnTo>
                  <a:lnTo>
                    <a:pt x="489" y="253"/>
                  </a:lnTo>
                  <a:lnTo>
                    <a:pt x="489" y="261"/>
                  </a:lnTo>
                  <a:lnTo>
                    <a:pt x="490" y="261"/>
                  </a:lnTo>
                  <a:lnTo>
                    <a:pt x="490" y="253"/>
                  </a:lnTo>
                  <a:lnTo>
                    <a:pt x="491" y="253"/>
                  </a:lnTo>
                  <a:lnTo>
                    <a:pt x="491" y="261"/>
                  </a:lnTo>
                  <a:lnTo>
                    <a:pt x="492" y="254"/>
                  </a:lnTo>
                  <a:lnTo>
                    <a:pt x="492" y="261"/>
                  </a:lnTo>
                  <a:lnTo>
                    <a:pt x="493" y="253"/>
                  </a:lnTo>
                  <a:lnTo>
                    <a:pt x="493" y="261"/>
                  </a:lnTo>
                  <a:lnTo>
                    <a:pt x="494" y="261"/>
                  </a:lnTo>
                  <a:lnTo>
                    <a:pt x="494" y="253"/>
                  </a:lnTo>
                  <a:lnTo>
                    <a:pt x="495" y="253"/>
                  </a:lnTo>
                  <a:lnTo>
                    <a:pt x="495" y="261"/>
                  </a:lnTo>
                  <a:lnTo>
                    <a:pt x="496" y="261"/>
                  </a:lnTo>
                  <a:lnTo>
                    <a:pt x="496" y="254"/>
                  </a:lnTo>
                  <a:lnTo>
                    <a:pt x="497" y="261"/>
                  </a:lnTo>
                  <a:lnTo>
                    <a:pt x="497" y="253"/>
                  </a:lnTo>
                  <a:lnTo>
                    <a:pt x="498" y="253"/>
                  </a:lnTo>
                  <a:lnTo>
                    <a:pt x="498" y="261"/>
                  </a:lnTo>
                  <a:lnTo>
                    <a:pt x="499" y="261"/>
                  </a:lnTo>
                  <a:lnTo>
                    <a:pt x="499" y="253"/>
                  </a:lnTo>
                  <a:lnTo>
                    <a:pt x="500" y="261"/>
                  </a:lnTo>
                  <a:lnTo>
                    <a:pt x="500" y="254"/>
                  </a:lnTo>
                  <a:lnTo>
                    <a:pt x="501" y="254"/>
                  </a:lnTo>
                  <a:lnTo>
                    <a:pt x="501" y="261"/>
                  </a:lnTo>
                  <a:lnTo>
                    <a:pt x="502" y="253"/>
                  </a:lnTo>
                  <a:lnTo>
                    <a:pt x="502" y="261"/>
                  </a:lnTo>
                  <a:lnTo>
                    <a:pt x="503" y="253"/>
                  </a:lnTo>
                  <a:lnTo>
                    <a:pt x="503" y="261"/>
                  </a:lnTo>
                  <a:lnTo>
                    <a:pt x="504" y="254"/>
                  </a:lnTo>
                  <a:lnTo>
                    <a:pt x="504" y="261"/>
                  </a:lnTo>
                  <a:lnTo>
                    <a:pt x="505" y="261"/>
                  </a:lnTo>
                  <a:lnTo>
                    <a:pt x="505" y="254"/>
                  </a:lnTo>
                  <a:lnTo>
                    <a:pt x="506" y="256"/>
                  </a:lnTo>
                  <a:lnTo>
                    <a:pt x="506" y="255"/>
                  </a:lnTo>
                  <a:lnTo>
                    <a:pt x="507" y="255"/>
                  </a:lnTo>
                  <a:lnTo>
                    <a:pt x="507" y="261"/>
                  </a:lnTo>
                  <a:lnTo>
                    <a:pt x="508" y="261"/>
                  </a:lnTo>
                  <a:lnTo>
                    <a:pt x="508" y="254"/>
                  </a:lnTo>
                  <a:lnTo>
                    <a:pt x="509" y="254"/>
                  </a:lnTo>
                  <a:lnTo>
                    <a:pt x="509" y="261"/>
                  </a:lnTo>
                  <a:lnTo>
                    <a:pt x="510" y="255"/>
                  </a:lnTo>
                  <a:lnTo>
                    <a:pt x="510" y="261"/>
                  </a:lnTo>
                  <a:lnTo>
                    <a:pt x="511" y="255"/>
                  </a:lnTo>
                  <a:lnTo>
                    <a:pt x="511" y="261"/>
                  </a:lnTo>
                  <a:lnTo>
                    <a:pt x="512" y="261"/>
                  </a:lnTo>
                  <a:lnTo>
                    <a:pt x="512" y="254"/>
                  </a:lnTo>
                  <a:lnTo>
                    <a:pt x="513" y="261"/>
                  </a:lnTo>
                  <a:lnTo>
                    <a:pt x="513" y="254"/>
                  </a:lnTo>
                  <a:lnTo>
                    <a:pt x="514" y="261"/>
                  </a:lnTo>
                  <a:lnTo>
                    <a:pt x="514" y="254"/>
                  </a:lnTo>
                  <a:lnTo>
                    <a:pt x="515" y="261"/>
                  </a:lnTo>
                  <a:lnTo>
                    <a:pt x="515" y="255"/>
                  </a:lnTo>
                  <a:lnTo>
                    <a:pt x="516" y="254"/>
                  </a:lnTo>
                  <a:lnTo>
                    <a:pt x="516" y="261"/>
                  </a:lnTo>
                  <a:lnTo>
                    <a:pt x="517" y="255"/>
                  </a:lnTo>
                  <a:lnTo>
                    <a:pt x="517" y="261"/>
                  </a:lnTo>
                  <a:lnTo>
                    <a:pt x="518" y="254"/>
                  </a:lnTo>
                  <a:lnTo>
                    <a:pt x="518" y="261"/>
                  </a:lnTo>
                  <a:lnTo>
                    <a:pt x="519" y="261"/>
                  </a:lnTo>
                  <a:lnTo>
                    <a:pt x="519" y="254"/>
                  </a:lnTo>
                  <a:lnTo>
                    <a:pt x="520" y="254"/>
                  </a:lnTo>
                  <a:lnTo>
                    <a:pt x="520" y="261"/>
                  </a:lnTo>
                  <a:lnTo>
                    <a:pt x="521" y="254"/>
                  </a:lnTo>
                  <a:lnTo>
                    <a:pt x="521" y="261"/>
                  </a:lnTo>
                  <a:lnTo>
                    <a:pt x="522" y="261"/>
                  </a:lnTo>
                  <a:lnTo>
                    <a:pt x="522" y="255"/>
                  </a:lnTo>
                  <a:lnTo>
                    <a:pt x="523" y="261"/>
                  </a:lnTo>
                  <a:lnTo>
                    <a:pt x="523" y="254"/>
                  </a:lnTo>
                  <a:lnTo>
                    <a:pt x="524" y="254"/>
                  </a:lnTo>
                  <a:lnTo>
                    <a:pt x="524" y="261"/>
                  </a:lnTo>
                  <a:lnTo>
                    <a:pt x="525" y="261"/>
                  </a:lnTo>
                  <a:lnTo>
                    <a:pt x="525" y="253"/>
                  </a:lnTo>
                  <a:lnTo>
                    <a:pt x="526" y="255"/>
                  </a:lnTo>
                  <a:lnTo>
                    <a:pt x="526" y="261"/>
                  </a:lnTo>
                  <a:lnTo>
                    <a:pt x="527" y="254"/>
                  </a:lnTo>
                  <a:lnTo>
                    <a:pt x="527" y="261"/>
                  </a:lnTo>
                  <a:lnTo>
                    <a:pt x="528" y="255"/>
                  </a:lnTo>
                  <a:lnTo>
                    <a:pt x="528" y="261"/>
                  </a:lnTo>
                  <a:lnTo>
                    <a:pt x="529" y="255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30" y="255"/>
                  </a:lnTo>
                  <a:lnTo>
                    <a:pt x="531" y="255"/>
                  </a:lnTo>
                  <a:lnTo>
                    <a:pt x="531" y="261"/>
                  </a:lnTo>
                  <a:lnTo>
                    <a:pt x="532" y="261"/>
                  </a:lnTo>
                  <a:lnTo>
                    <a:pt x="532" y="255"/>
                  </a:lnTo>
                  <a:lnTo>
                    <a:pt x="533" y="254"/>
                  </a:lnTo>
                  <a:lnTo>
                    <a:pt x="533" y="261"/>
                  </a:lnTo>
                  <a:lnTo>
                    <a:pt x="534" y="255"/>
                  </a:lnTo>
                  <a:lnTo>
                    <a:pt x="534" y="261"/>
                  </a:lnTo>
                  <a:lnTo>
                    <a:pt x="535" y="255"/>
                  </a:lnTo>
                  <a:lnTo>
                    <a:pt x="535" y="261"/>
                  </a:lnTo>
                  <a:lnTo>
                    <a:pt x="536" y="261"/>
                  </a:lnTo>
                  <a:lnTo>
                    <a:pt x="536" y="255"/>
                  </a:lnTo>
                  <a:lnTo>
                    <a:pt x="537" y="253"/>
                  </a:lnTo>
                  <a:lnTo>
                    <a:pt x="537" y="261"/>
                  </a:lnTo>
                  <a:lnTo>
                    <a:pt x="538" y="254"/>
                  </a:lnTo>
                  <a:lnTo>
                    <a:pt x="538" y="261"/>
                  </a:lnTo>
                  <a:lnTo>
                    <a:pt x="539" y="255"/>
                  </a:lnTo>
                  <a:lnTo>
                    <a:pt x="539" y="261"/>
                  </a:lnTo>
                  <a:lnTo>
                    <a:pt x="540" y="261"/>
                  </a:lnTo>
                  <a:lnTo>
                    <a:pt x="540" y="254"/>
                  </a:lnTo>
                  <a:lnTo>
                    <a:pt x="541" y="261"/>
                  </a:lnTo>
                  <a:lnTo>
                    <a:pt x="541" y="255"/>
                  </a:lnTo>
                  <a:lnTo>
                    <a:pt x="542" y="261"/>
                  </a:lnTo>
                  <a:lnTo>
                    <a:pt x="542" y="254"/>
                  </a:lnTo>
                  <a:lnTo>
                    <a:pt x="543" y="255"/>
                  </a:lnTo>
                  <a:lnTo>
                    <a:pt x="543" y="261"/>
                  </a:lnTo>
                  <a:lnTo>
                    <a:pt x="544" y="261"/>
                  </a:lnTo>
                  <a:lnTo>
                    <a:pt x="544" y="254"/>
                  </a:lnTo>
                  <a:lnTo>
                    <a:pt x="545" y="255"/>
                  </a:lnTo>
                  <a:lnTo>
                    <a:pt x="545" y="261"/>
                  </a:lnTo>
                  <a:lnTo>
                    <a:pt x="546" y="255"/>
                  </a:lnTo>
                  <a:lnTo>
                    <a:pt x="546" y="261"/>
                  </a:lnTo>
                  <a:lnTo>
                    <a:pt x="547" y="256"/>
                  </a:lnTo>
                  <a:lnTo>
                    <a:pt x="547" y="261"/>
                  </a:lnTo>
                  <a:lnTo>
                    <a:pt x="548" y="254"/>
                  </a:lnTo>
                  <a:lnTo>
                    <a:pt x="548" y="261"/>
                  </a:lnTo>
                  <a:lnTo>
                    <a:pt x="549" y="255"/>
                  </a:lnTo>
                  <a:lnTo>
                    <a:pt x="549" y="261"/>
                  </a:lnTo>
                  <a:lnTo>
                    <a:pt x="550" y="255"/>
                  </a:lnTo>
                  <a:lnTo>
                    <a:pt x="550" y="261"/>
                  </a:lnTo>
                  <a:lnTo>
                    <a:pt x="551" y="255"/>
                  </a:lnTo>
                  <a:lnTo>
                    <a:pt x="551" y="261"/>
                  </a:lnTo>
                  <a:lnTo>
                    <a:pt x="552" y="261"/>
                  </a:lnTo>
                  <a:lnTo>
                    <a:pt x="552" y="255"/>
                  </a:lnTo>
                  <a:lnTo>
                    <a:pt x="553" y="254"/>
                  </a:lnTo>
                  <a:lnTo>
                    <a:pt x="553" y="261"/>
                  </a:lnTo>
                  <a:lnTo>
                    <a:pt x="554" y="261"/>
                  </a:lnTo>
                  <a:lnTo>
                    <a:pt x="554" y="253"/>
                  </a:lnTo>
                  <a:lnTo>
                    <a:pt x="555" y="261"/>
                  </a:lnTo>
                  <a:lnTo>
                    <a:pt x="555" y="254"/>
                  </a:lnTo>
                  <a:lnTo>
                    <a:pt x="556" y="261"/>
                  </a:lnTo>
                  <a:lnTo>
                    <a:pt x="556" y="254"/>
                  </a:lnTo>
                  <a:lnTo>
                    <a:pt x="557" y="255"/>
                  </a:lnTo>
                  <a:lnTo>
                    <a:pt x="557" y="261"/>
                  </a:lnTo>
                  <a:lnTo>
                    <a:pt x="558" y="261"/>
                  </a:lnTo>
                  <a:lnTo>
                    <a:pt x="558" y="255"/>
                  </a:lnTo>
                  <a:lnTo>
                    <a:pt x="559" y="255"/>
                  </a:lnTo>
                  <a:lnTo>
                    <a:pt x="559" y="261"/>
                  </a:lnTo>
                  <a:lnTo>
                    <a:pt x="560" y="255"/>
                  </a:lnTo>
                  <a:lnTo>
                    <a:pt x="560" y="261"/>
                  </a:lnTo>
                  <a:lnTo>
                    <a:pt x="561" y="261"/>
                  </a:lnTo>
                  <a:lnTo>
                    <a:pt x="561" y="254"/>
                  </a:lnTo>
                  <a:lnTo>
                    <a:pt x="562" y="255"/>
                  </a:lnTo>
                  <a:lnTo>
                    <a:pt x="562" y="261"/>
                  </a:lnTo>
                  <a:lnTo>
                    <a:pt x="563" y="261"/>
                  </a:lnTo>
                  <a:lnTo>
                    <a:pt x="563" y="255"/>
                  </a:lnTo>
                  <a:lnTo>
                    <a:pt x="564" y="261"/>
                  </a:lnTo>
                  <a:lnTo>
                    <a:pt x="564" y="254"/>
                  </a:lnTo>
                  <a:lnTo>
                    <a:pt x="565" y="261"/>
                  </a:lnTo>
                  <a:lnTo>
                    <a:pt x="565" y="253"/>
                  </a:lnTo>
                  <a:lnTo>
                    <a:pt x="566" y="254"/>
                  </a:lnTo>
                  <a:lnTo>
                    <a:pt x="566" y="261"/>
                  </a:lnTo>
                  <a:lnTo>
                    <a:pt x="567" y="254"/>
                  </a:lnTo>
                  <a:lnTo>
                    <a:pt x="567" y="261"/>
                  </a:lnTo>
                  <a:lnTo>
                    <a:pt x="568" y="255"/>
                  </a:lnTo>
                  <a:lnTo>
                    <a:pt x="568" y="261"/>
                  </a:lnTo>
                  <a:lnTo>
                    <a:pt x="569" y="261"/>
                  </a:lnTo>
                  <a:lnTo>
                    <a:pt x="569" y="255"/>
                  </a:lnTo>
                  <a:lnTo>
                    <a:pt x="570" y="261"/>
                  </a:lnTo>
                  <a:lnTo>
                    <a:pt x="570" y="255"/>
                  </a:lnTo>
                  <a:lnTo>
                    <a:pt x="571" y="255"/>
                  </a:lnTo>
                  <a:lnTo>
                    <a:pt x="571" y="261"/>
                  </a:lnTo>
                  <a:lnTo>
                    <a:pt x="572" y="261"/>
                  </a:lnTo>
                  <a:lnTo>
                    <a:pt x="572" y="255"/>
                  </a:lnTo>
                  <a:lnTo>
                    <a:pt x="573" y="254"/>
                  </a:lnTo>
                  <a:lnTo>
                    <a:pt x="573" y="261"/>
                  </a:lnTo>
                  <a:lnTo>
                    <a:pt x="574" y="261"/>
                  </a:lnTo>
                  <a:lnTo>
                    <a:pt x="574" y="255"/>
                  </a:lnTo>
                  <a:lnTo>
                    <a:pt x="575" y="261"/>
                  </a:lnTo>
                  <a:lnTo>
                    <a:pt x="575" y="254"/>
                  </a:lnTo>
                  <a:lnTo>
                    <a:pt x="576" y="261"/>
                  </a:lnTo>
                  <a:lnTo>
                    <a:pt x="576" y="254"/>
                  </a:lnTo>
                  <a:lnTo>
                    <a:pt x="577" y="255"/>
                  </a:lnTo>
                  <a:lnTo>
                    <a:pt x="577" y="261"/>
                  </a:lnTo>
                  <a:lnTo>
                    <a:pt x="578" y="261"/>
                  </a:lnTo>
                  <a:lnTo>
                    <a:pt x="578" y="255"/>
                  </a:lnTo>
                  <a:lnTo>
                    <a:pt x="579" y="255"/>
                  </a:lnTo>
                  <a:lnTo>
                    <a:pt x="579" y="261"/>
                  </a:lnTo>
                  <a:lnTo>
                    <a:pt x="580" y="255"/>
                  </a:lnTo>
                  <a:lnTo>
                    <a:pt x="580" y="261"/>
                  </a:lnTo>
                  <a:lnTo>
                    <a:pt x="581" y="261"/>
                  </a:lnTo>
                  <a:lnTo>
                    <a:pt x="581" y="255"/>
                  </a:lnTo>
                  <a:lnTo>
                    <a:pt x="582" y="255"/>
                  </a:lnTo>
                  <a:lnTo>
                    <a:pt x="582" y="261"/>
                  </a:lnTo>
                  <a:lnTo>
                    <a:pt x="583" y="255"/>
                  </a:lnTo>
                  <a:lnTo>
                    <a:pt x="583" y="261"/>
                  </a:lnTo>
                  <a:lnTo>
                    <a:pt x="584" y="261"/>
                  </a:lnTo>
                  <a:lnTo>
                    <a:pt x="584" y="255"/>
                  </a:lnTo>
                  <a:lnTo>
                    <a:pt x="585" y="256"/>
                  </a:lnTo>
                  <a:lnTo>
                    <a:pt x="585" y="261"/>
                  </a:lnTo>
                  <a:lnTo>
                    <a:pt x="586" y="255"/>
                  </a:lnTo>
                  <a:lnTo>
                    <a:pt x="586" y="261"/>
                  </a:lnTo>
                  <a:lnTo>
                    <a:pt x="587" y="255"/>
                  </a:lnTo>
                  <a:lnTo>
                    <a:pt x="587" y="261"/>
                  </a:lnTo>
                  <a:lnTo>
                    <a:pt x="588" y="261"/>
                  </a:lnTo>
                  <a:lnTo>
                    <a:pt x="588" y="255"/>
                  </a:lnTo>
                  <a:lnTo>
                    <a:pt x="589" y="261"/>
                  </a:lnTo>
                  <a:lnTo>
                    <a:pt x="589" y="256"/>
                  </a:lnTo>
                  <a:lnTo>
                    <a:pt x="590" y="261"/>
                  </a:lnTo>
                  <a:lnTo>
                    <a:pt x="590" y="255"/>
                  </a:lnTo>
                  <a:lnTo>
                    <a:pt x="591" y="261"/>
                  </a:lnTo>
                  <a:lnTo>
                    <a:pt x="591" y="256"/>
                  </a:lnTo>
                  <a:lnTo>
                    <a:pt x="592" y="256"/>
                  </a:lnTo>
                  <a:lnTo>
                    <a:pt x="592" y="261"/>
                  </a:lnTo>
                  <a:lnTo>
                    <a:pt x="593" y="261"/>
                  </a:lnTo>
                  <a:lnTo>
                    <a:pt x="593" y="255"/>
                  </a:lnTo>
                  <a:lnTo>
                    <a:pt x="594" y="255"/>
                  </a:lnTo>
                  <a:lnTo>
                    <a:pt x="594" y="261"/>
                  </a:lnTo>
                  <a:lnTo>
                    <a:pt x="595" y="261"/>
                  </a:lnTo>
                  <a:lnTo>
                    <a:pt x="595" y="255"/>
                  </a:lnTo>
                  <a:lnTo>
                    <a:pt x="596" y="261"/>
                  </a:lnTo>
                  <a:lnTo>
                    <a:pt x="596" y="254"/>
                  </a:lnTo>
                  <a:lnTo>
                    <a:pt x="597" y="255"/>
                  </a:lnTo>
                  <a:lnTo>
                    <a:pt x="597" y="261"/>
                  </a:lnTo>
                  <a:lnTo>
                    <a:pt x="598" y="261"/>
                  </a:lnTo>
                  <a:lnTo>
                    <a:pt x="598" y="255"/>
                  </a:lnTo>
                  <a:lnTo>
                    <a:pt x="599" y="255"/>
                  </a:lnTo>
                  <a:lnTo>
                    <a:pt x="599" y="261"/>
                  </a:lnTo>
                  <a:lnTo>
                    <a:pt x="600" y="256"/>
                  </a:lnTo>
                  <a:lnTo>
                    <a:pt x="600" y="261"/>
                  </a:lnTo>
                  <a:lnTo>
                    <a:pt x="601" y="255"/>
                  </a:lnTo>
                  <a:lnTo>
                    <a:pt x="601" y="261"/>
                  </a:lnTo>
                  <a:lnTo>
                    <a:pt x="602" y="261"/>
                  </a:lnTo>
                  <a:lnTo>
                    <a:pt x="602" y="255"/>
                  </a:lnTo>
                  <a:lnTo>
                    <a:pt x="603" y="261"/>
                  </a:lnTo>
                  <a:lnTo>
                    <a:pt x="603" y="255"/>
                  </a:lnTo>
                  <a:lnTo>
                    <a:pt x="604" y="255"/>
                  </a:lnTo>
                  <a:lnTo>
                    <a:pt x="604" y="261"/>
                  </a:lnTo>
                  <a:lnTo>
                    <a:pt x="605" y="261"/>
                  </a:lnTo>
                  <a:lnTo>
                    <a:pt x="605" y="255"/>
                  </a:lnTo>
                  <a:lnTo>
                    <a:pt x="606" y="255"/>
                  </a:lnTo>
                  <a:lnTo>
                    <a:pt x="606" y="261"/>
                  </a:lnTo>
                  <a:lnTo>
                    <a:pt x="607" y="254"/>
                  </a:lnTo>
                  <a:lnTo>
                    <a:pt x="607" y="261"/>
                  </a:lnTo>
                  <a:lnTo>
                    <a:pt x="608" y="255"/>
                  </a:lnTo>
                  <a:lnTo>
                    <a:pt x="608" y="261"/>
                  </a:lnTo>
                  <a:lnTo>
                    <a:pt x="609" y="255"/>
                  </a:lnTo>
                  <a:lnTo>
                    <a:pt x="609" y="261"/>
                  </a:lnTo>
                  <a:lnTo>
                    <a:pt x="610" y="255"/>
                  </a:lnTo>
                  <a:lnTo>
                    <a:pt x="610" y="261"/>
                  </a:lnTo>
                  <a:lnTo>
                    <a:pt x="611" y="261"/>
                  </a:lnTo>
                  <a:lnTo>
                    <a:pt x="611" y="255"/>
                  </a:lnTo>
                  <a:lnTo>
                    <a:pt x="612" y="261"/>
                  </a:lnTo>
                  <a:lnTo>
                    <a:pt x="612" y="256"/>
                  </a:lnTo>
                  <a:lnTo>
                    <a:pt x="613" y="261"/>
                  </a:lnTo>
                  <a:lnTo>
                    <a:pt x="613" y="255"/>
                  </a:lnTo>
                  <a:lnTo>
                    <a:pt x="614" y="261"/>
                  </a:lnTo>
                  <a:lnTo>
                    <a:pt x="614" y="255"/>
                  </a:lnTo>
                  <a:lnTo>
                    <a:pt x="615" y="255"/>
                  </a:lnTo>
                  <a:lnTo>
                    <a:pt x="615" y="261"/>
                  </a:lnTo>
                  <a:lnTo>
                    <a:pt x="616" y="256"/>
                  </a:lnTo>
                  <a:lnTo>
                    <a:pt x="616" y="261"/>
                  </a:lnTo>
                  <a:lnTo>
                    <a:pt x="617" y="261"/>
                  </a:lnTo>
                  <a:lnTo>
                    <a:pt x="617" y="256"/>
                  </a:lnTo>
                  <a:lnTo>
                    <a:pt x="618" y="261"/>
                  </a:lnTo>
                  <a:lnTo>
                    <a:pt x="618" y="254"/>
                  </a:lnTo>
                  <a:lnTo>
                    <a:pt x="619" y="261"/>
                  </a:lnTo>
                  <a:lnTo>
                    <a:pt x="619" y="255"/>
                  </a:lnTo>
                  <a:lnTo>
                    <a:pt x="620" y="256"/>
                  </a:lnTo>
                  <a:lnTo>
                    <a:pt x="620" y="261"/>
                  </a:lnTo>
                  <a:lnTo>
                    <a:pt x="621" y="261"/>
                  </a:lnTo>
                  <a:lnTo>
                    <a:pt x="621" y="256"/>
                  </a:lnTo>
                  <a:lnTo>
                    <a:pt x="622" y="261"/>
                  </a:lnTo>
                  <a:lnTo>
                    <a:pt x="622" y="255"/>
                  </a:lnTo>
                  <a:lnTo>
                    <a:pt x="623" y="261"/>
                  </a:lnTo>
                  <a:lnTo>
                    <a:pt x="623" y="255"/>
                  </a:lnTo>
                  <a:lnTo>
                    <a:pt x="624" y="261"/>
                  </a:lnTo>
                  <a:lnTo>
                    <a:pt x="624" y="255"/>
                  </a:lnTo>
                  <a:lnTo>
                    <a:pt x="625" y="261"/>
                  </a:lnTo>
                  <a:lnTo>
                    <a:pt x="625" y="255"/>
                  </a:lnTo>
                  <a:lnTo>
                    <a:pt x="626" y="255"/>
                  </a:lnTo>
                  <a:lnTo>
                    <a:pt x="626" y="261"/>
                  </a:lnTo>
                  <a:lnTo>
                    <a:pt x="627" y="255"/>
                  </a:lnTo>
                  <a:lnTo>
                    <a:pt x="627" y="261"/>
                  </a:lnTo>
                  <a:lnTo>
                    <a:pt x="628" y="261"/>
                  </a:lnTo>
                  <a:lnTo>
                    <a:pt x="628" y="255"/>
                  </a:lnTo>
                  <a:lnTo>
                    <a:pt x="629" y="261"/>
                  </a:lnTo>
                  <a:lnTo>
                    <a:pt x="629" y="256"/>
                  </a:lnTo>
                  <a:lnTo>
                    <a:pt x="630" y="261"/>
                  </a:lnTo>
                  <a:lnTo>
                    <a:pt x="630" y="255"/>
                  </a:lnTo>
                  <a:lnTo>
                    <a:pt x="631" y="255"/>
                  </a:lnTo>
                  <a:lnTo>
                    <a:pt x="631" y="261"/>
                  </a:lnTo>
                  <a:lnTo>
                    <a:pt x="632" y="256"/>
                  </a:lnTo>
                  <a:lnTo>
                    <a:pt x="632" y="261"/>
                  </a:lnTo>
                  <a:lnTo>
                    <a:pt x="633" y="256"/>
                  </a:lnTo>
                  <a:lnTo>
                    <a:pt x="633" y="261"/>
                  </a:lnTo>
                  <a:lnTo>
                    <a:pt x="634" y="261"/>
                  </a:lnTo>
                  <a:lnTo>
                    <a:pt x="634" y="255"/>
                  </a:lnTo>
                  <a:lnTo>
                    <a:pt x="635" y="256"/>
                  </a:lnTo>
                  <a:lnTo>
                    <a:pt x="635" y="261"/>
                  </a:lnTo>
                  <a:lnTo>
                    <a:pt x="636" y="256"/>
                  </a:lnTo>
                  <a:lnTo>
                    <a:pt x="636" y="261"/>
                  </a:lnTo>
                  <a:lnTo>
                    <a:pt x="637" y="261"/>
                  </a:lnTo>
                  <a:lnTo>
                    <a:pt x="637" y="256"/>
                  </a:lnTo>
                  <a:lnTo>
                    <a:pt x="638" y="256"/>
                  </a:lnTo>
                  <a:lnTo>
                    <a:pt x="638" y="261"/>
                  </a:lnTo>
                  <a:lnTo>
                    <a:pt x="639" y="256"/>
                  </a:lnTo>
                  <a:lnTo>
                    <a:pt x="639" y="261"/>
                  </a:lnTo>
                  <a:lnTo>
                    <a:pt x="640" y="256"/>
                  </a:lnTo>
                  <a:lnTo>
                    <a:pt x="640" y="261"/>
                  </a:lnTo>
                  <a:lnTo>
                    <a:pt x="641" y="255"/>
                  </a:lnTo>
                  <a:lnTo>
                    <a:pt x="641" y="261"/>
                  </a:lnTo>
                  <a:lnTo>
                    <a:pt x="642" y="255"/>
                  </a:lnTo>
                  <a:lnTo>
                    <a:pt x="642" y="261"/>
                  </a:lnTo>
                  <a:lnTo>
                    <a:pt x="643" y="255"/>
                  </a:lnTo>
                  <a:lnTo>
                    <a:pt x="643" y="261"/>
                  </a:lnTo>
                  <a:lnTo>
                    <a:pt x="644" y="255"/>
                  </a:lnTo>
                  <a:lnTo>
                    <a:pt x="644" y="261"/>
                  </a:lnTo>
                  <a:lnTo>
                    <a:pt x="645" y="255"/>
                  </a:lnTo>
                  <a:lnTo>
                    <a:pt x="645" y="261"/>
                  </a:lnTo>
                  <a:lnTo>
                    <a:pt x="646" y="261"/>
                  </a:lnTo>
                  <a:lnTo>
                    <a:pt x="646" y="256"/>
                  </a:lnTo>
                  <a:lnTo>
                    <a:pt x="647" y="254"/>
                  </a:lnTo>
                  <a:lnTo>
                    <a:pt x="647" y="261"/>
                  </a:lnTo>
                  <a:lnTo>
                    <a:pt x="648" y="261"/>
                  </a:lnTo>
                  <a:lnTo>
                    <a:pt x="648" y="256"/>
                  </a:lnTo>
                  <a:lnTo>
                    <a:pt x="649" y="255"/>
                  </a:lnTo>
                  <a:lnTo>
                    <a:pt x="649" y="261"/>
                  </a:lnTo>
                  <a:lnTo>
                    <a:pt x="650" y="261"/>
                  </a:lnTo>
                  <a:lnTo>
                    <a:pt x="650" y="255"/>
                  </a:lnTo>
                  <a:lnTo>
                    <a:pt x="651" y="255"/>
                  </a:lnTo>
                  <a:lnTo>
                    <a:pt x="651" y="261"/>
                  </a:lnTo>
                  <a:lnTo>
                    <a:pt x="652" y="256"/>
                  </a:lnTo>
                  <a:lnTo>
                    <a:pt x="652" y="261"/>
                  </a:lnTo>
                  <a:lnTo>
                    <a:pt x="653" y="261"/>
                  </a:lnTo>
                  <a:lnTo>
                    <a:pt x="653" y="256"/>
                  </a:lnTo>
                  <a:lnTo>
                    <a:pt x="654" y="256"/>
                  </a:lnTo>
                  <a:lnTo>
                    <a:pt x="654" y="261"/>
                  </a:lnTo>
                  <a:lnTo>
                    <a:pt x="655" y="255"/>
                  </a:lnTo>
                  <a:lnTo>
                    <a:pt x="655" y="261"/>
                  </a:lnTo>
                  <a:lnTo>
                    <a:pt x="656" y="255"/>
                  </a:lnTo>
                  <a:lnTo>
                    <a:pt x="656" y="261"/>
                  </a:lnTo>
                  <a:lnTo>
                    <a:pt x="657" y="255"/>
                  </a:lnTo>
                  <a:lnTo>
                    <a:pt x="657" y="261"/>
                  </a:lnTo>
                  <a:lnTo>
                    <a:pt x="658" y="261"/>
                  </a:lnTo>
                  <a:lnTo>
                    <a:pt x="658" y="255"/>
                  </a:lnTo>
                  <a:lnTo>
                    <a:pt x="659" y="255"/>
                  </a:lnTo>
                  <a:lnTo>
                    <a:pt x="659" y="261"/>
                  </a:lnTo>
                  <a:lnTo>
                    <a:pt x="660" y="261"/>
                  </a:lnTo>
                  <a:lnTo>
                    <a:pt x="660" y="255"/>
                  </a:lnTo>
                  <a:lnTo>
                    <a:pt x="661" y="261"/>
                  </a:lnTo>
                  <a:lnTo>
                    <a:pt x="661" y="256"/>
                  </a:lnTo>
                  <a:lnTo>
                    <a:pt x="662" y="261"/>
                  </a:lnTo>
                  <a:lnTo>
                    <a:pt x="662" y="255"/>
                  </a:lnTo>
                  <a:lnTo>
                    <a:pt x="663" y="261"/>
                  </a:lnTo>
                  <a:lnTo>
                    <a:pt x="663" y="254"/>
                  </a:lnTo>
                  <a:lnTo>
                    <a:pt x="664" y="254"/>
                  </a:lnTo>
                  <a:lnTo>
                    <a:pt x="664" y="261"/>
                  </a:lnTo>
                  <a:lnTo>
                    <a:pt x="665" y="261"/>
                  </a:lnTo>
                  <a:lnTo>
                    <a:pt x="665" y="254"/>
                  </a:lnTo>
                  <a:lnTo>
                    <a:pt x="666" y="254"/>
                  </a:lnTo>
                  <a:lnTo>
                    <a:pt x="666" y="261"/>
                  </a:lnTo>
                  <a:lnTo>
                    <a:pt x="667" y="254"/>
                  </a:lnTo>
                  <a:lnTo>
                    <a:pt x="667" y="261"/>
                  </a:lnTo>
                  <a:lnTo>
                    <a:pt x="668" y="254"/>
                  </a:lnTo>
                  <a:lnTo>
                    <a:pt x="668" y="261"/>
                  </a:lnTo>
                  <a:lnTo>
                    <a:pt x="669" y="261"/>
                  </a:lnTo>
                  <a:lnTo>
                    <a:pt x="669" y="254"/>
                  </a:lnTo>
                  <a:lnTo>
                    <a:pt x="670" y="254"/>
                  </a:lnTo>
                  <a:lnTo>
                    <a:pt x="670" y="261"/>
                  </a:lnTo>
                  <a:lnTo>
                    <a:pt x="671" y="254"/>
                  </a:lnTo>
                  <a:lnTo>
                    <a:pt x="671" y="261"/>
                  </a:lnTo>
                  <a:lnTo>
                    <a:pt x="672" y="254"/>
                  </a:lnTo>
                  <a:lnTo>
                    <a:pt x="672" y="261"/>
                  </a:lnTo>
                  <a:lnTo>
                    <a:pt x="673" y="261"/>
                  </a:lnTo>
                  <a:lnTo>
                    <a:pt x="673" y="253"/>
                  </a:lnTo>
                  <a:lnTo>
                    <a:pt x="674" y="261"/>
                  </a:lnTo>
                  <a:lnTo>
                    <a:pt x="674" y="254"/>
                  </a:lnTo>
                  <a:lnTo>
                    <a:pt x="675" y="261"/>
                  </a:lnTo>
                  <a:lnTo>
                    <a:pt x="675" y="249"/>
                  </a:lnTo>
                  <a:lnTo>
                    <a:pt x="676" y="252"/>
                  </a:lnTo>
                  <a:lnTo>
                    <a:pt x="676" y="261"/>
                  </a:lnTo>
                  <a:lnTo>
                    <a:pt x="677" y="252"/>
                  </a:lnTo>
                  <a:lnTo>
                    <a:pt x="677" y="261"/>
                  </a:lnTo>
                  <a:lnTo>
                    <a:pt x="678" y="261"/>
                  </a:lnTo>
                  <a:lnTo>
                    <a:pt x="678" y="252"/>
                  </a:lnTo>
                  <a:lnTo>
                    <a:pt x="679" y="261"/>
                  </a:lnTo>
                  <a:lnTo>
                    <a:pt x="679" y="252"/>
                  </a:lnTo>
                  <a:lnTo>
                    <a:pt x="680" y="252"/>
                  </a:lnTo>
                  <a:lnTo>
                    <a:pt x="680" y="261"/>
                  </a:lnTo>
                  <a:lnTo>
                    <a:pt x="681" y="253"/>
                  </a:lnTo>
                  <a:lnTo>
                    <a:pt x="681" y="261"/>
                  </a:lnTo>
                  <a:lnTo>
                    <a:pt x="682" y="261"/>
                  </a:lnTo>
                  <a:lnTo>
                    <a:pt x="682" y="252"/>
                  </a:lnTo>
                  <a:lnTo>
                    <a:pt x="683" y="261"/>
                  </a:lnTo>
                  <a:lnTo>
                    <a:pt x="683" y="251"/>
                  </a:lnTo>
                  <a:lnTo>
                    <a:pt x="684" y="253"/>
                  </a:lnTo>
                  <a:lnTo>
                    <a:pt x="684" y="261"/>
                  </a:lnTo>
                  <a:lnTo>
                    <a:pt x="685" y="252"/>
                  </a:lnTo>
                  <a:lnTo>
                    <a:pt x="685" y="261"/>
                  </a:lnTo>
                  <a:lnTo>
                    <a:pt x="686" y="252"/>
                  </a:lnTo>
                  <a:lnTo>
                    <a:pt x="686" y="261"/>
                  </a:lnTo>
                  <a:lnTo>
                    <a:pt x="687" y="251"/>
                  </a:lnTo>
                  <a:lnTo>
                    <a:pt x="687" y="261"/>
                  </a:lnTo>
                  <a:lnTo>
                    <a:pt x="688" y="26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86" name="Rectangle 186"/>
            <p:cNvSpPr>
              <a:spLocks noChangeArrowheads="1"/>
            </p:cNvSpPr>
            <p:nvPr/>
          </p:nvSpPr>
          <p:spPr bwMode="auto">
            <a:xfrm>
              <a:off x="1786" y="959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47.64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87" name="Rectangle 187"/>
            <p:cNvSpPr>
              <a:spLocks noChangeArrowheads="1"/>
            </p:cNvSpPr>
            <p:nvPr/>
          </p:nvSpPr>
          <p:spPr bwMode="auto">
            <a:xfrm>
              <a:off x="2357" y="1788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75.81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88" name="Rectangle 188"/>
            <p:cNvSpPr>
              <a:spLocks noChangeArrowheads="1"/>
            </p:cNvSpPr>
            <p:nvPr/>
          </p:nvSpPr>
          <p:spPr bwMode="auto">
            <a:xfrm>
              <a:off x="1990" y="1825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57.90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89" name="Rectangle 189"/>
            <p:cNvSpPr>
              <a:spLocks noChangeArrowheads="1"/>
            </p:cNvSpPr>
            <p:nvPr/>
          </p:nvSpPr>
          <p:spPr bwMode="auto">
            <a:xfrm>
              <a:off x="2518" y="1862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82.90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90" name="Line 190"/>
            <p:cNvSpPr>
              <a:spLocks noChangeShapeType="1"/>
            </p:cNvSpPr>
            <p:nvPr/>
          </p:nvSpPr>
          <p:spPr bwMode="auto">
            <a:xfrm flipV="1">
              <a:off x="2570" y="1923"/>
              <a:ext cx="18" cy="4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91" name="Rectangle 191"/>
            <p:cNvSpPr>
              <a:spLocks noChangeArrowheads="1"/>
            </p:cNvSpPr>
            <p:nvPr/>
          </p:nvSpPr>
          <p:spPr bwMode="auto">
            <a:xfrm>
              <a:off x="2918" y="1871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104.24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92" name="Rectangle 192"/>
            <p:cNvSpPr>
              <a:spLocks noChangeArrowheads="1"/>
            </p:cNvSpPr>
            <p:nvPr/>
          </p:nvSpPr>
          <p:spPr bwMode="auto">
            <a:xfrm>
              <a:off x="3204" y="1904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111.77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93" name="Line 193"/>
            <p:cNvSpPr>
              <a:spLocks noChangeShapeType="1"/>
            </p:cNvSpPr>
            <p:nvPr/>
          </p:nvSpPr>
          <p:spPr bwMode="auto">
            <a:xfrm flipV="1">
              <a:off x="3160" y="1965"/>
              <a:ext cx="130" cy="4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94" name="Rectangle 194"/>
            <p:cNvSpPr>
              <a:spLocks noChangeArrowheads="1"/>
            </p:cNvSpPr>
            <p:nvPr/>
          </p:nvSpPr>
          <p:spPr bwMode="auto">
            <a:xfrm>
              <a:off x="2220" y="1909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74.48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95" name="Line 195"/>
            <p:cNvSpPr>
              <a:spLocks noChangeShapeType="1"/>
            </p:cNvSpPr>
            <p:nvPr/>
          </p:nvSpPr>
          <p:spPr bwMode="auto">
            <a:xfrm flipH="1" flipV="1">
              <a:off x="2290" y="1969"/>
              <a:ext cx="112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96" name="Rectangle 196"/>
            <p:cNvSpPr>
              <a:spLocks noChangeArrowheads="1"/>
            </p:cNvSpPr>
            <p:nvPr/>
          </p:nvSpPr>
          <p:spPr bwMode="auto">
            <a:xfrm>
              <a:off x="3539" y="2006"/>
              <a:ext cx="1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134.78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97" name="Rectangle 197"/>
            <p:cNvSpPr>
              <a:spLocks noChangeArrowheads="1"/>
            </p:cNvSpPr>
            <p:nvPr/>
          </p:nvSpPr>
          <p:spPr bwMode="auto">
            <a:xfrm>
              <a:off x="1636" y="2016"/>
              <a:ext cx="1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46.01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598" name="Line 198"/>
            <p:cNvSpPr>
              <a:spLocks noChangeShapeType="1"/>
            </p:cNvSpPr>
            <p:nvPr/>
          </p:nvSpPr>
          <p:spPr bwMode="auto">
            <a:xfrm flipH="1" flipV="1">
              <a:off x="1706" y="2076"/>
              <a:ext cx="112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99" name="Rectangle 199"/>
            <p:cNvSpPr>
              <a:spLocks noChangeArrowheads="1"/>
            </p:cNvSpPr>
            <p:nvPr/>
          </p:nvSpPr>
          <p:spPr bwMode="auto">
            <a:xfrm>
              <a:off x="921" y="2062"/>
              <a:ext cx="18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3.39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00" name="Line 200"/>
            <p:cNvSpPr>
              <a:spLocks noChangeShapeType="1"/>
            </p:cNvSpPr>
            <p:nvPr/>
          </p:nvSpPr>
          <p:spPr bwMode="auto">
            <a:xfrm flipV="1">
              <a:off x="955" y="2123"/>
              <a:ext cx="56" cy="4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01" name="Rectangle 201"/>
            <p:cNvSpPr>
              <a:spLocks noChangeArrowheads="1"/>
            </p:cNvSpPr>
            <p:nvPr/>
          </p:nvSpPr>
          <p:spPr bwMode="auto">
            <a:xfrm>
              <a:off x="1309" y="2071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26.43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02" name="Rectangle 202"/>
            <p:cNvSpPr>
              <a:spLocks noChangeArrowheads="1"/>
            </p:cNvSpPr>
            <p:nvPr/>
          </p:nvSpPr>
          <p:spPr bwMode="auto">
            <a:xfrm>
              <a:off x="3660" y="2085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140.20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03" name="Line 203"/>
            <p:cNvSpPr>
              <a:spLocks noChangeShapeType="1"/>
            </p:cNvSpPr>
            <p:nvPr/>
          </p:nvSpPr>
          <p:spPr bwMode="auto">
            <a:xfrm flipV="1">
              <a:off x="3737" y="2146"/>
              <a:ext cx="56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04" name="Rectangle 204"/>
            <p:cNvSpPr>
              <a:spLocks noChangeArrowheads="1"/>
            </p:cNvSpPr>
            <p:nvPr/>
          </p:nvSpPr>
          <p:spPr bwMode="auto">
            <a:xfrm>
              <a:off x="3939" y="2109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146.61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05" name="Line 205"/>
            <p:cNvSpPr>
              <a:spLocks noChangeShapeType="1"/>
            </p:cNvSpPr>
            <p:nvPr/>
          </p:nvSpPr>
          <p:spPr bwMode="auto">
            <a:xfrm flipV="1">
              <a:off x="3867" y="2169"/>
              <a:ext cx="205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06" name="Rectangle 206"/>
            <p:cNvSpPr>
              <a:spLocks noChangeArrowheads="1"/>
            </p:cNvSpPr>
            <p:nvPr/>
          </p:nvSpPr>
          <p:spPr bwMode="auto">
            <a:xfrm>
              <a:off x="4889" y="2118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206.18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07" name="Line 207"/>
            <p:cNvSpPr>
              <a:spLocks noChangeShapeType="1"/>
            </p:cNvSpPr>
            <p:nvPr/>
          </p:nvSpPr>
          <p:spPr bwMode="auto">
            <a:xfrm flipH="1" flipV="1">
              <a:off x="5022" y="2179"/>
              <a:ext cx="56" cy="4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08" name="Rectangle 208"/>
            <p:cNvSpPr>
              <a:spLocks noChangeArrowheads="1"/>
            </p:cNvSpPr>
            <p:nvPr/>
          </p:nvSpPr>
          <p:spPr bwMode="auto">
            <a:xfrm>
              <a:off x="4219" y="2137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160.29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09" name="Line 209"/>
            <p:cNvSpPr>
              <a:spLocks noChangeShapeType="1"/>
            </p:cNvSpPr>
            <p:nvPr/>
          </p:nvSpPr>
          <p:spPr bwMode="auto">
            <a:xfrm flipV="1">
              <a:off x="4147" y="2197"/>
              <a:ext cx="205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10" name="Rectangle 210"/>
            <p:cNvSpPr>
              <a:spLocks noChangeArrowheads="1"/>
            </p:cNvSpPr>
            <p:nvPr/>
          </p:nvSpPr>
          <p:spPr bwMode="auto">
            <a:xfrm>
              <a:off x="4511" y="2141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181.98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11" name="Line 211"/>
            <p:cNvSpPr>
              <a:spLocks noChangeShapeType="1"/>
            </p:cNvSpPr>
            <p:nvPr/>
          </p:nvSpPr>
          <p:spPr bwMode="auto">
            <a:xfrm flipV="1">
              <a:off x="4588" y="2202"/>
              <a:ext cx="56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12" name="Freeform 212"/>
            <p:cNvSpPr>
              <a:spLocks/>
            </p:cNvSpPr>
            <p:nvPr/>
          </p:nvSpPr>
          <p:spPr bwMode="auto">
            <a:xfrm>
              <a:off x="887" y="2332"/>
              <a:ext cx="4266" cy="1211"/>
            </a:xfrm>
            <a:custGeom>
              <a:avLst/>
              <a:gdLst/>
              <a:ahLst/>
              <a:cxnLst>
                <a:cxn ang="0">
                  <a:pos x="10" y="259"/>
                </a:cxn>
                <a:cxn ang="0">
                  <a:pos x="21" y="259"/>
                </a:cxn>
                <a:cxn ang="0">
                  <a:pos x="32" y="260"/>
                </a:cxn>
                <a:cxn ang="0">
                  <a:pos x="43" y="258"/>
                </a:cxn>
                <a:cxn ang="0">
                  <a:pos x="54" y="259"/>
                </a:cxn>
                <a:cxn ang="0">
                  <a:pos x="65" y="259"/>
                </a:cxn>
                <a:cxn ang="0">
                  <a:pos x="76" y="258"/>
                </a:cxn>
                <a:cxn ang="0">
                  <a:pos x="87" y="258"/>
                </a:cxn>
                <a:cxn ang="0">
                  <a:pos x="98" y="257"/>
                </a:cxn>
                <a:cxn ang="0">
                  <a:pos x="109" y="257"/>
                </a:cxn>
                <a:cxn ang="0">
                  <a:pos x="120" y="254"/>
                </a:cxn>
                <a:cxn ang="0">
                  <a:pos x="131" y="249"/>
                </a:cxn>
                <a:cxn ang="0">
                  <a:pos x="142" y="229"/>
                </a:cxn>
                <a:cxn ang="0">
                  <a:pos x="153" y="240"/>
                </a:cxn>
                <a:cxn ang="0">
                  <a:pos x="164" y="246"/>
                </a:cxn>
                <a:cxn ang="0">
                  <a:pos x="175" y="249"/>
                </a:cxn>
                <a:cxn ang="0">
                  <a:pos x="186" y="216"/>
                </a:cxn>
                <a:cxn ang="0">
                  <a:pos x="197" y="236"/>
                </a:cxn>
                <a:cxn ang="0">
                  <a:pos x="208" y="221"/>
                </a:cxn>
                <a:cxn ang="0">
                  <a:pos x="219" y="247"/>
                </a:cxn>
                <a:cxn ang="0">
                  <a:pos x="230" y="252"/>
                </a:cxn>
                <a:cxn ang="0">
                  <a:pos x="241" y="252"/>
                </a:cxn>
                <a:cxn ang="0">
                  <a:pos x="252" y="244"/>
                </a:cxn>
                <a:cxn ang="0">
                  <a:pos x="263" y="226"/>
                </a:cxn>
                <a:cxn ang="0">
                  <a:pos x="274" y="236"/>
                </a:cxn>
                <a:cxn ang="0">
                  <a:pos x="285" y="216"/>
                </a:cxn>
                <a:cxn ang="0">
                  <a:pos x="296" y="219"/>
                </a:cxn>
                <a:cxn ang="0">
                  <a:pos x="307" y="254"/>
                </a:cxn>
                <a:cxn ang="0">
                  <a:pos x="318" y="253"/>
                </a:cxn>
                <a:cxn ang="0">
                  <a:pos x="329" y="240"/>
                </a:cxn>
                <a:cxn ang="0">
                  <a:pos x="340" y="239"/>
                </a:cxn>
                <a:cxn ang="0">
                  <a:pos x="351" y="216"/>
                </a:cxn>
                <a:cxn ang="0">
                  <a:pos x="362" y="242"/>
                </a:cxn>
                <a:cxn ang="0">
                  <a:pos x="373" y="248"/>
                </a:cxn>
                <a:cxn ang="0">
                  <a:pos x="384" y="257"/>
                </a:cxn>
                <a:cxn ang="0">
                  <a:pos x="395" y="259"/>
                </a:cxn>
                <a:cxn ang="0">
                  <a:pos x="406" y="253"/>
                </a:cxn>
                <a:cxn ang="0">
                  <a:pos x="417" y="259"/>
                </a:cxn>
                <a:cxn ang="0">
                  <a:pos x="428" y="249"/>
                </a:cxn>
                <a:cxn ang="0">
                  <a:pos x="439" y="260"/>
                </a:cxn>
                <a:cxn ang="0">
                  <a:pos x="450" y="257"/>
                </a:cxn>
                <a:cxn ang="0">
                  <a:pos x="461" y="259"/>
                </a:cxn>
                <a:cxn ang="0">
                  <a:pos x="472" y="240"/>
                </a:cxn>
                <a:cxn ang="0">
                  <a:pos x="483" y="260"/>
                </a:cxn>
                <a:cxn ang="0">
                  <a:pos x="494" y="259"/>
                </a:cxn>
                <a:cxn ang="0">
                  <a:pos x="505" y="260"/>
                </a:cxn>
                <a:cxn ang="0">
                  <a:pos x="516" y="260"/>
                </a:cxn>
                <a:cxn ang="0">
                  <a:pos x="527" y="259"/>
                </a:cxn>
                <a:cxn ang="0">
                  <a:pos x="538" y="259"/>
                </a:cxn>
                <a:cxn ang="0">
                  <a:pos x="549" y="260"/>
                </a:cxn>
                <a:cxn ang="0">
                  <a:pos x="560" y="257"/>
                </a:cxn>
                <a:cxn ang="0">
                  <a:pos x="571" y="259"/>
                </a:cxn>
                <a:cxn ang="0">
                  <a:pos x="582" y="260"/>
                </a:cxn>
                <a:cxn ang="0">
                  <a:pos x="593" y="260"/>
                </a:cxn>
                <a:cxn ang="0">
                  <a:pos x="604" y="259"/>
                </a:cxn>
                <a:cxn ang="0">
                  <a:pos x="615" y="260"/>
                </a:cxn>
                <a:cxn ang="0">
                  <a:pos x="626" y="259"/>
                </a:cxn>
                <a:cxn ang="0">
                  <a:pos x="637" y="260"/>
                </a:cxn>
                <a:cxn ang="0">
                  <a:pos x="648" y="260"/>
                </a:cxn>
                <a:cxn ang="0">
                  <a:pos x="659" y="260"/>
                </a:cxn>
                <a:cxn ang="0">
                  <a:pos x="670" y="259"/>
                </a:cxn>
                <a:cxn ang="0">
                  <a:pos x="681" y="259"/>
                </a:cxn>
              </a:cxnLst>
              <a:rect l="0" t="0" r="r" b="b"/>
              <a:pathLst>
                <a:path w="687" h="260">
                  <a:moveTo>
                    <a:pt x="0" y="259"/>
                  </a:moveTo>
                  <a:lnTo>
                    <a:pt x="0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2" y="259"/>
                  </a:lnTo>
                  <a:lnTo>
                    <a:pt x="2" y="132"/>
                  </a:lnTo>
                  <a:lnTo>
                    <a:pt x="3" y="260"/>
                  </a:lnTo>
                  <a:lnTo>
                    <a:pt x="3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5" y="260"/>
                  </a:lnTo>
                  <a:lnTo>
                    <a:pt x="5" y="260"/>
                  </a:lnTo>
                  <a:lnTo>
                    <a:pt x="6" y="260"/>
                  </a:lnTo>
                  <a:lnTo>
                    <a:pt x="6" y="260"/>
                  </a:lnTo>
                  <a:lnTo>
                    <a:pt x="7" y="260"/>
                  </a:lnTo>
                  <a:lnTo>
                    <a:pt x="7" y="260"/>
                  </a:lnTo>
                  <a:lnTo>
                    <a:pt x="8" y="260"/>
                  </a:lnTo>
                  <a:lnTo>
                    <a:pt x="8" y="258"/>
                  </a:lnTo>
                  <a:lnTo>
                    <a:pt x="9" y="259"/>
                  </a:lnTo>
                  <a:lnTo>
                    <a:pt x="9" y="258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1" y="258"/>
                  </a:lnTo>
                  <a:lnTo>
                    <a:pt x="11" y="259"/>
                  </a:lnTo>
                  <a:lnTo>
                    <a:pt x="12" y="258"/>
                  </a:lnTo>
                  <a:lnTo>
                    <a:pt x="12" y="259"/>
                  </a:lnTo>
                  <a:lnTo>
                    <a:pt x="13" y="259"/>
                  </a:lnTo>
                  <a:lnTo>
                    <a:pt x="13" y="259"/>
                  </a:lnTo>
                  <a:lnTo>
                    <a:pt x="14" y="260"/>
                  </a:lnTo>
                  <a:lnTo>
                    <a:pt x="14" y="258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7" y="259"/>
                  </a:lnTo>
                  <a:lnTo>
                    <a:pt x="17" y="259"/>
                  </a:lnTo>
                  <a:lnTo>
                    <a:pt x="18" y="259"/>
                  </a:lnTo>
                  <a:lnTo>
                    <a:pt x="18" y="259"/>
                  </a:lnTo>
                  <a:lnTo>
                    <a:pt x="19" y="259"/>
                  </a:lnTo>
                  <a:lnTo>
                    <a:pt x="19" y="260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1" y="259"/>
                  </a:lnTo>
                  <a:lnTo>
                    <a:pt x="21" y="259"/>
                  </a:lnTo>
                  <a:lnTo>
                    <a:pt x="22" y="260"/>
                  </a:lnTo>
                  <a:lnTo>
                    <a:pt x="22" y="259"/>
                  </a:lnTo>
                  <a:lnTo>
                    <a:pt x="23" y="260"/>
                  </a:lnTo>
                  <a:lnTo>
                    <a:pt x="23" y="259"/>
                  </a:lnTo>
                  <a:lnTo>
                    <a:pt x="24" y="260"/>
                  </a:lnTo>
                  <a:lnTo>
                    <a:pt x="24" y="259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6" y="259"/>
                  </a:lnTo>
                  <a:lnTo>
                    <a:pt x="26" y="260"/>
                  </a:lnTo>
                  <a:lnTo>
                    <a:pt x="27" y="260"/>
                  </a:lnTo>
                  <a:lnTo>
                    <a:pt x="27" y="259"/>
                  </a:lnTo>
                  <a:lnTo>
                    <a:pt x="28" y="260"/>
                  </a:lnTo>
                  <a:lnTo>
                    <a:pt x="28" y="259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30" y="259"/>
                  </a:lnTo>
                  <a:lnTo>
                    <a:pt x="30" y="260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3" y="260"/>
                  </a:lnTo>
                  <a:lnTo>
                    <a:pt x="33" y="260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35" y="260"/>
                  </a:lnTo>
                  <a:lnTo>
                    <a:pt x="35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7" y="259"/>
                  </a:lnTo>
                  <a:lnTo>
                    <a:pt x="37" y="259"/>
                  </a:lnTo>
                  <a:lnTo>
                    <a:pt x="38" y="259"/>
                  </a:lnTo>
                  <a:lnTo>
                    <a:pt x="38" y="259"/>
                  </a:lnTo>
                  <a:lnTo>
                    <a:pt x="39" y="259"/>
                  </a:lnTo>
                  <a:lnTo>
                    <a:pt x="39" y="258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1" y="258"/>
                  </a:lnTo>
                  <a:lnTo>
                    <a:pt x="41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3" y="257"/>
                  </a:lnTo>
                  <a:lnTo>
                    <a:pt x="43" y="258"/>
                  </a:lnTo>
                  <a:lnTo>
                    <a:pt x="44" y="257"/>
                  </a:lnTo>
                  <a:lnTo>
                    <a:pt x="44" y="257"/>
                  </a:lnTo>
                  <a:lnTo>
                    <a:pt x="45" y="257"/>
                  </a:lnTo>
                  <a:lnTo>
                    <a:pt x="45" y="258"/>
                  </a:lnTo>
                  <a:lnTo>
                    <a:pt x="46" y="257"/>
                  </a:lnTo>
                  <a:lnTo>
                    <a:pt x="46" y="256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8" y="256"/>
                  </a:lnTo>
                  <a:lnTo>
                    <a:pt x="48" y="257"/>
                  </a:lnTo>
                  <a:lnTo>
                    <a:pt x="49" y="257"/>
                  </a:lnTo>
                  <a:lnTo>
                    <a:pt x="49" y="257"/>
                  </a:lnTo>
                  <a:lnTo>
                    <a:pt x="50" y="257"/>
                  </a:lnTo>
                  <a:lnTo>
                    <a:pt x="50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2" y="257"/>
                  </a:lnTo>
                  <a:lnTo>
                    <a:pt x="52" y="258"/>
                  </a:lnTo>
                  <a:lnTo>
                    <a:pt x="53" y="258"/>
                  </a:lnTo>
                  <a:lnTo>
                    <a:pt x="53" y="259"/>
                  </a:lnTo>
                  <a:lnTo>
                    <a:pt x="54" y="259"/>
                  </a:lnTo>
                  <a:lnTo>
                    <a:pt x="54" y="259"/>
                  </a:lnTo>
                  <a:lnTo>
                    <a:pt x="55" y="259"/>
                  </a:lnTo>
                  <a:lnTo>
                    <a:pt x="55" y="259"/>
                  </a:lnTo>
                  <a:lnTo>
                    <a:pt x="56" y="259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58" y="259"/>
                  </a:lnTo>
                  <a:lnTo>
                    <a:pt x="58" y="259"/>
                  </a:lnTo>
                  <a:lnTo>
                    <a:pt x="59" y="259"/>
                  </a:lnTo>
                  <a:lnTo>
                    <a:pt x="59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1" y="258"/>
                  </a:lnTo>
                  <a:lnTo>
                    <a:pt x="61" y="257"/>
                  </a:lnTo>
                  <a:lnTo>
                    <a:pt x="62" y="257"/>
                  </a:lnTo>
                  <a:lnTo>
                    <a:pt x="62" y="256"/>
                  </a:lnTo>
                  <a:lnTo>
                    <a:pt x="63" y="256"/>
                  </a:lnTo>
                  <a:lnTo>
                    <a:pt x="63" y="258"/>
                  </a:lnTo>
                  <a:lnTo>
                    <a:pt x="64" y="258"/>
                  </a:lnTo>
                  <a:lnTo>
                    <a:pt x="64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7" y="255"/>
                  </a:lnTo>
                  <a:lnTo>
                    <a:pt x="68" y="256"/>
                  </a:lnTo>
                  <a:lnTo>
                    <a:pt x="68" y="255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7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5" y="258"/>
                  </a:lnTo>
                  <a:lnTo>
                    <a:pt x="75" y="257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7" y="258"/>
                  </a:lnTo>
                  <a:lnTo>
                    <a:pt x="77" y="259"/>
                  </a:lnTo>
                  <a:lnTo>
                    <a:pt x="78" y="259"/>
                  </a:lnTo>
                  <a:lnTo>
                    <a:pt x="78" y="259"/>
                  </a:lnTo>
                  <a:lnTo>
                    <a:pt x="79" y="259"/>
                  </a:lnTo>
                  <a:lnTo>
                    <a:pt x="79" y="259"/>
                  </a:lnTo>
                  <a:lnTo>
                    <a:pt x="80" y="259"/>
                  </a:lnTo>
                  <a:lnTo>
                    <a:pt x="80" y="260"/>
                  </a:lnTo>
                  <a:lnTo>
                    <a:pt x="81" y="259"/>
                  </a:lnTo>
                  <a:lnTo>
                    <a:pt x="81" y="259"/>
                  </a:lnTo>
                  <a:lnTo>
                    <a:pt x="82" y="259"/>
                  </a:lnTo>
                  <a:lnTo>
                    <a:pt x="82" y="259"/>
                  </a:lnTo>
                  <a:lnTo>
                    <a:pt x="83" y="259"/>
                  </a:lnTo>
                  <a:lnTo>
                    <a:pt x="83" y="260"/>
                  </a:lnTo>
                  <a:lnTo>
                    <a:pt x="84" y="259"/>
                  </a:lnTo>
                  <a:lnTo>
                    <a:pt x="84" y="259"/>
                  </a:lnTo>
                  <a:lnTo>
                    <a:pt x="85" y="259"/>
                  </a:lnTo>
                  <a:lnTo>
                    <a:pt x="85" y="260"/>
                  </a:lnTo>
                  <a:lnTo>
                    <a:pt x="86" y="259"/>
                  </a:lnTo>
                  <a:lnTo>
                    <a:pt x="86" y="260"/>
                  </a:lnTo>
                  <a:lnTo>
                    <a:pt x="87" y="260"/>
                  </a:lnTo>
                  <a:lnTo>
                    <a:pt x="87" y="258"/>
                  </a:lnTo>
                  <a:lnTo>
                    <a:pt x="88" y="256"/>
                  </a:lnTo>
                  <a:lnTo>
                    <a:pt x="88" y="253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90" y="255"/>
                  </a:lnTo>
                  <a:lnTo>
                    <a:pt x="90" y="259"/>
                  </a:lnTo>
                  <a:lnTo>
                    <a:pt x="91" y="259"/>
                  </a:lnTo>
                  <a:lnTo>
                    <a:pt x="91" y="258"/>
                  </a:lnTo>
                  <a:lnTo>
                    <a:pt x="92" y="259"/>
                  </a:lnTo>
                  <a:lnTo>
                    <a:pt x="92" y="257"/>
                  </a:lnTo>
                  <a:lnTo>
                    <a:pt x="93" y="257"/>
                  </a:lnTo>
                  <a:lnTo>
                    <a:pt x="93" y="255"/>
                  </a:lnTo>
                  <a:lnTo>
                    <a:pt x="94" y="257"/>
                  </a:lnTo>
                  <a:lnTo>
                    <a:pt x="94" y="247"/>
                  </a:lnTo>
                  <a:lnTo>
                    <a:pt x="95" y="245"/>
                  </a:lnTo>
                  <a:lnTo>
                    <a:pt x="95" y="249"/>
                  </a:lnTo>
                  <a:lnTo>
                    <a:pt x="96" y="240"/>
                  </a:lnTo>
                  <a:lnTo>
                    <a:pt x="96" y="236"/>
                  </a:lnTo>
                  <a:lnTo>
                    <a:pt x="97" y="246"/>
                  </a:lnTo>
                  <a:lnTo>
                    <a:pt x="97" y="255"/>
                  </a:lnTo>
                  <a:lnTo>
                    <a:pt x="98" y="258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54"/>
                  </a:lnTo>
                  <a:lnTo>
                    <a:pt x="100" y="253"/>
                  </a:lnTo>
                  <a:lnTo>
                    <a:pt x="100" y="255"/>
                  </a:lnTo>
                  <a:lnTo>
                    <a:pt x="101" y="254"/>
                  </a:lnTo>
                  <a:lnTo>
                    <a:pt x="101" y="258"/>
                  </a:lnTo>
                  <a:lnTo>
                    <a:pt x="102" y="258"/>
                  </a:lnTo>
                  <a:lnTo>
                    <a:pt x="102" y="256"/>
                  </a:lnTo>
                  <a:lnTo>
                    <a:pt x="103" y="254"/>
                  </a:lnTo>
                  <a:lnTo>
                    <a:pt x="103" y="255"/>
                  </a:lnTo>
                  <a:lnTo>
                    <a:pt x="104" y="255"/>
                  </a:lnTo>
                  <a:lnTo>
                    <a:pt x="104" y="256"/>
                  </a:lnTo>
                  <a:lnTo>
                    <a:pt x="105" y="257"/>
                  </a:lnTo>
                  <a:lnTo>
                    <a:pt x="105" y="258"/>
                  </a:lnTo>
                  <a:lnTo>
                    <a:pt x="106" y="257"/>
                  </a:lnTo>
                  <a:lnTo>
                    <a:pt x="106" y="255"/>
                  </a:lnTo>
                  <a:lnTo>
                    <a:pt x="107" y="257"/>
                  </a:lnTo>
                  <a:lnTo>
                    <a:pt x="107" y="257"/>
                  </a:lnTo>
                  <a:lnTo>
                    <a:pt x="108" y="257"/>
                  </a:lnTo>
                  <a:lnTo>
                    <a:pt x="108" y="256"/>
                  </a:lnTo>
                  <a:lnTo>
                    <a:pt x="109" y="256"/>
                  </a:lnTo>
                  <a:lnTo>
                    <a:pt x="109" y="257"/>
                  </a:lnTo>
                  <a:lnTo>
                    <a:pt x="110" y="256"/>
                  </a:lnTo>
                  <a:lnTo>
                    <a:pt x="110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2" y="258"/>
                  </a:lnTo>
                  <a:lnTo>
                    <a:pt x="112" y="253"/>
                  </a:lnTo>
                  <a:lnTo>
                    <a:pt x="113" y="254"/>
                  </a:lnTo>
                  <a:lnTo>
                    <a:pt x="113" y="258"/>
                  </a:lnTo>
                  <a:lnTo>
                    <a:pt x="114" y="259"/>
                  </a:lnTo>
                  <a:lnTo>
                    <a:pt x="114" y="256"/>
                  </a:lnTo>
                  <a:lnTo>
                    <a:pt x="115" y="255"/>
                  </a:lnTo>
                  <a:lnTo>
                    <a:pt x="115" y="252"/>
                  </a:lnTo>
                  <a:lnTo>
                    <a:pt x="116" y="253"/>
                  </a:lnTo>
                  <a:lnTo>
                    <a:pt x="116" y="254"/>
                  </a:lnTo>
                  <a:lnTo>
                    <a:pt x="117" y="254"/>
                  </a:lnTo>
                  <a:lnTo>
                    <a:pt x="117" y="241"/>
                  </a:lnTo>
                  <a:lnTo>
                    <a:pt x="118" y="242"/>
                  </a:lnTo>
                  <a:lnTo>
                    <a:pt x="118" y="252"/>
                  </a:lnTo>
                  <a:lnTo>
                    <a:pt x="119" y="258"/>
                  </a:lnTo>
                  <a:lnTo>
                    <a:pt x="119" y="255"/>
                  </a:lnTo>
                  <a:lnTo>
                    <a:pt x="120" y="257"/>
                  </a:lnTo>
                  <a:lnTo>
                    <a:pt x="120" y="254"/>
                  </a:lnTo>
                  <a:lnTo>
                    <a:pt x="121" y="253"/>
                  </a:lnTo>
                  <a:lnTo>
                    <a:pt x="121" y="252"/>
                  </a:lnTo>
                  <a:lnTo>
                    <a:pt x="122" y="253"/>
                  </a:lnTo>
                  <a:lnTo>
                    <a:pt x="122" y="257"/>
                  </a:lnTo>
                  <a:lnTo>
                    <a:pt x="123" y="258"/>
                  </a:lnTo>
                  <a:lnTo>
                    <a:pt x="123" y="257"/>
                  </a:lnTo>
                  <a:lnTo>
                    <a:pt x="124" y="255"/>
                  </a:lnTo>
                  <a:lnTo>
                    <a:pt x="124" y="257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6" y="258"/>
                  </a:lnTo>
                  <a:lnTo>
                    <a:pt x="126" y="255"/>
                  </a:lnTo>
                  <a:lnTo>
                    <a:pt x="127" y="255"/>
                  </a:lnTo>
                  <a:lnTo>
                    <a:pt x="127" y="257"/>
                  </a:lnTo>
                  <a:lnTo>
                    <a:pt x="128" y="256"/>
                  </a:lnTo>
                  <a:lnTo>
                    <a:pt x="128" y="257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30" y="257"/>
                  </a:lnTo>
                  <a:lnTo>
                    <a:pt x="130" y="255"/>
                  </a:lnTo>
                  <a:lnTo>
                    <a:pt x="131" y="253"/>
                  </a:lnTo>
                  <a:lnTo>
                    <a:pt x="131" y="249"/>
                  </a:lnTo>
                  <a:lnTo>
                    <a:pt x="132" y="250"/>
                  </a:lnTo>
                  <a:lnTo>
                    <a:pt x="132" y="255"/>
                  </a:lnTo>
                  <a:lnTo>
                    <a:pt x="133" y="252"/>
                  </a:lnTo>
                  <a:lnTo>
                    <a:pt x="133" y="238"/>
                  </a:lnTo>
                  <a:lnTo>
                    <a:pt x="134" y="237"/>
                  </a:lnTo>
                  <a:lnTo>
                    <a:pt x="134" y="250"/>
                  </a:lnTo>
                  <a:lnTo>
                    <a:pt x="135" y="257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6" y="253"/>
                  </a:lnTo>
                  <a:lnTo>
                    <a:pt x="137" y="254"/>
                  </a:lnTo>
                  <a:lnTo>
                    <a:pt x="137" y="258"/>
                  </a:lnTo>
                  <a:lnTo>
                    <a:pt x="138" y="252"/>
                  </a:lnTo>
                  <a:lnTo>
                    <a:pt x="138" y="240"/>
                  </a:lnTo>
                  <a:lnTo>
                    <a:pt x="139" y="249"/>
                  </a:lnTo>
                  <a:lnTo>
                    <a:pt x="139" y="254"/>
                  </a:lnTo>
                  <a:lnTo>
                    <a:pt x="140" y="255"/>
                  </a:lnTo>
                  <a:lnTo>
                    <a:pt x="140" y="258"/>
                  </a:lnTo>
                  <a:lnTo>
                    <a:pt x="141" y="258"/>
                  </a:lnTo>
                  <a:lnTo>
                    <a:pt x="141" y="256"/>
                  </a:lnTo>
                  <a:lnTo>
                    <a:pt x="142" y="254"/>
                  </a:lnTo>
                  <a:lnTo>
                    <a:pt x="142" y="229"/>
                  </a:lnTo>
                  <a:lnTo>
                    <a:pt x="143" y="233"/>
                  </a:lnTo>
                  <a:lnTo>
                    <a:pt x="143" y="252"/>
                  </a:lnTo>
                  <a:lnTo>
                    <a:pt x="144" y="259"/>
                  </a:lnTo>
                  <a:lnTo>
                    <a:pt x="144" y="256"/>
                  </a:lnTo>
                  <a:lnTo>
                    <a:pt x="145" y="255"/>
                  </a:lnTo>
                  <a:lnTo>
                    <a:pt x="145" y="253"/>
                  </a:lnTo>
                  <a:lnTo>
                    <a:pt x="146" y="250"/>
                  </a:lnTo>
                  <a:lnTo>
                    <a:pt x="146" y="253"/>
                  </a:lnTo>
                  <a:lnTo>
                    <a:pt x="147" y="256"/>
                  </a:lnTo>
                  <a:lnTo>
                    <a:pt x="147" y="255"/>
                  </a:lnTo>
                  <a:lnTo>
                    <a:pt x="148" y="251"/>
                  </a:lnTo>
                  <a:lnTo>
                    <a:pt x="148" y="236"/>
                  </a:lnTo>
                  <a:lnTo>
                    <a:pt x="149" y="245"/>
                  </a:lnTo>
                  <a:lnTo>
                    <a:pt x="149" y="255"/>
                  </a:lnTo>
                  <a:lnTo>
                    <a:pt x="150" y="236"/>
                  </a:lnTo>
                  <a:lnTo>
                    <a:pt x="150" y="206"/>
                  </a:lnTo>
                  <a:lnTo>
                    <a:pt x="151" y="230"/>
                  </a:lnTo>
                  <a:lnTo>
                    <a:pt x="151" y="252"/>
                  </a:lnTo>
                  <a:lnTo>
                    <a:pt x="152" y="253"/>
                  </a:lnTo>
                  <a:lnTo>
                    <a:pt x="152" y="258"/>
                  </a:lnTo>
                  <a:lnTo>
                    <a:pt x="153" y="253"/>
                  </a:lnTo>
                  <a:lnTo>
                    <a:pt x="153" y="240"/>
                  </a:lnTo>
                  <a:lnTo>
                    <a:pt x="154" y="233"/>
                  </a:lnTo>
                  <a:lnTo>
                    <a:pt x="154" y="241"/>
                  </a:lnTo>
                  <a:lnTo>
                    <a:pt x="155" y="243"/>
                  </a:lnTo>
                  <a:lnTo>
                    <a:pt x="155" y="48"/>
                  </a:lnTo>
                  <a:lnTo>
                    <a:pt x="156" y="22"/>
                  </a:lnTo>
                  <a:lnTo>
                    <a:pt x="156" y="4"/>
                  </a:lnTo>
                  <a:lnTo>
                    <a:pt x="157" y="0"/>
                  </a:lnTo>
                  <a:lnTo>
                    <a:pt x="157" y="55"/>
                  </a:lnTo>
                  <a:lnTo>
                    <a:pt x="158" y="78"/>
                  </a:lnTo>
                  <a:lnTo>
                    <a:pt x="158" y="147"/>
                  </a:lnTo>
                  <a:lnTo>
                    <a:pt x="159" y="176"/>
                  </a:lnTo>
                  <a:lnTo>
                    <a:pt x="159" y="226"/>
                  </a:lnTo>
                  <a:lnTo>
                    <a:pt x="160" y="225"/>
                  </a:lnTo>
                  <a:lnTo>
                    <a:pt x="160" y="240"/>
                  </a:lnTo>
                  <a:lnTo>
                    <a:pt x="161" y="252"/>
                  </a:lnTo>
                  <a:lnTo>
                    <a:pt x="161" y="248"/>
                  </a:lnTo>
                  <a:lnTo>
                    <a:pt x="162" y="248"/>
                  </a:lnTo>
                  <a:lnTo>
                    <a:pt x="162" y="253"/>
                  </a:lnTo>
                  <a:lnTo>
                    <a:pt x="163" y="253"/>
                  </a:lnTo>
                  <a:lnTo>
                    <a:pt x="163" y="240"/>
                  </a:lnTo>
                  <a:lnTo>
                    <a:pt x="164" y="248"/>
                  </a:lnTo>
                  <a:lnTo>
                    <a:pt x="164" y="246"/>
                  </a:lnTo>
                  <a:lnTo>
                    <a:pt x="165" y="245"/>
                  </a:lnTo>
                  <a:lnTo>
                    <a:pt x="165" y="252"/>
                  </a:lnTo>
                  <a:lnTo>
                    <a:pt x="166" y="249"/>
                  </a:lnTo>
                  <a:lnTo>
                    <a:pt x="166" y="253"/>
                  </a:lnTo>
                  <a:lnTo>
                    <a:pt x="167" y="251"/>
                  </a:lnTo>
                  <a:lnTo>
                    <a:pt x="167" y="244"/>
                  </a:lnTo>
                  <a:lnTo>
                    <a:pt x="168" y="249"/>
                  </a:lnTo>
                  <a:lnTo>
                    <a:pt x="168" y="257"/>
                  </a:lnTo>
                  <a:lnTo>
                    <a:pt x="169" y="257"/>
                  </a:lnTo>
                  <a:lnTo>
                    <a:pt x="169" y="259"/>
                  </a:lnTo>
                  <a:lnTo>
                    <a:pt x="170" y="258"/>
                  </a:lnTo>
                  <a:lnTo>
                    <a:pt x="170" y="254"/>
                  </a:lnTo>
                  <a:lnTo>
                    <a:pt x="171" y="247"/>
                  </a:lnTo>
                  <a:lnTo>
                    <a:pt x="171" y="218"/>
                  </a:lnTo>
                  <a:lnTo>
                    <a:pt x="172" y="244"/>
                  </a:lnTo>
                  <a:lnTo>
                    <a:pt x="172" y="257"/>
                  </a:lnTo>
                  <a:lnTo>
                    <a:pt x="173" y="257"/>
                  </a:lnTo>
                  <a:lnTo>
                    <a:pt x="173" y="248"/>
                  </a:lnTo>
                  <a:lnTo>
                    <a:pt x="174" y="243"/>
                  </a:lnTo>
                  <a:lnTo>
                    <a:pt x="174" y="227"/>
                  </a:lnTo>
                  <a:lnTo>
                    <a:pt x="175" y="230"/>
                  </a:lnTo>
                  <a:lnTo>
                    <a:pt x="175" y="249"/>
                  </a:lnTo>
                  <a:lnTo>
                    <a:pt x="176" y="230"/>
                  </a:lnTo>
                  <a:lnTo>
                    <a:pt x="176" y="243"/>
                  </a:lnTo>
                  <a:lnTo>
                    <a:pt x="177" y="249"/>
                  </a:lnTo>
                  <a:lnTo>
                    <a:pt x="177" y="232"/>
                  </a:lnTo>
                  <a:lnTo>
                    <a:pt x="178" y="229"/>
                  </a:lnTo>
                  <a:lnTo>
                    <a:pt x="178" y="234"/>
                  </a:lnTo>
                  <a:lnTo>
                    <a:pt x="179" y="239"/>
                  </a:lnTo>
                  <a:lnTo>
                    <a:pt x="179" y="226"/>
                  </a:lnTo>
                  <a:lnTo>
                    <a:pt x="180" y="233"/>
                  </a:lnTo>
                  <a:lnTo>
                    <a:pt x="180" y="243"/>
                  </a:lnTo>
                  <a:lnTo>
                    <a:pt x="181" y="251"/>
                  </a:lnTo>
                  <a:lnTo>
                    <a:pt x="181" y="256"/>
                  </a:lnTo>
                  <a:lnTo>
                    <a:pt x="182" y="254"/>
                  </a:lnTo>
                  <a:lnTo>
                    <a:pt x="182" y="249"/>
                  </a:lnTo>
                  <a:lnTo>
                    <a:pt x="183" y="245"/>
                  </a:lnTo>
                  <a:lnTo>
                    <a:pt x="183" y="256"/>
                  </a:lnTo>
                  <a:lnTo>
                    <a:pt x="184" y="248"/>
                  </a:lnTo>
                  <a:lnTo>
                    <a:pt x="184" y="255"/>
                  </a:lnTo>
                  <a:lnTo>
                    <a:pt x="185" y="255"/>
                  </a:lnTo>
                  <a:lnTo>
                    <a:pt x="185" y="256"/>
                  </a:lnTo>
                  <a:lnTo>
                    <a:pt x="186" y="253"/>
                  </a:lnTo>
                  <a:lnTo>
                    <a:pt x="186" y="216"/>
                  </a:lnTo>
                  <a:lnTo>
                    <a:pt x="187" y="229"/>
                  </a:lnTo>
                  <a:lnTo>
                    <a:pt x="187" y="255"/>
                  </a:lnTo>
                  <a:lnTo>
                    <a:pt x="188" y="253"/>
                  </a:lnTo>
                  <a:lnTo>
                    <a:pt x="188" y="238"/>
                  </a:lnTo>
                  <a:lnTo>
                    <a:pt x="189" y="226"/>
                  </a:lnTo>
                  <a:lnTo>
                    <a:pt x="189" y="192"/>
                  </a:lnTo>
                  <a:lnTo>
                    <a:pt x="190" y="200"/>
                  </a:lnTo>
                  <a:lnTo>
                    <a:pt x="190" y="233"/>
                  </a:lnTo>
                  <a:lnTo>
                    <a:pt x="191" y="244"/>
                  </a:lnTo>
                  <a:lnTo>
                    <a:pt x="191" y="248"/>
                  </a:lnTo>
                  <a:lnTo>
                    <a:pt x="192" y="223"/>
                  </a:lnTo>
                  <a:lnTo>
                    <a:pt x="192" y="240"/>
                  </a:lnTo>
                  <a:lnTo>
                    <a:pt x="193" y="244"/>
                  </a:lnTo>
                  <a:lnTo>
                    <a:pt x="193" y="248"/>
                  </a:lnTo>
                  <a:lnTo>
                    <a:pt x="194" y="254"/>
                  </a:lnTo>
                  <a:lnTo>
                    <a:pt x="194" y="257"/>
                  </a:lnTo>
                  <a:lnTo>
                    <a:pt x="195" y="256"/>
                  </a:lnTo>
                  <a:lnTo>
                    <a:pt x="195" y="255"/>
                  </a:lnTo>
                  <a:lnTo>
                    <a:pt x="196" y="257"/>
                  </a:lnTo>
                  <a:lnTo>
                    <a:pt x="196" y="255"/>
                  </a:lnTo>
                  <a:lnTo>
                    <a:pt x="197" y="256"/>
                  </a:lnTo>
                  <a:lnTo>
                    <a:pt x="197" y="236"/>
                  </a:lnTo>
                  <a:lnTo>
                    <a:pt x="198" y="234"/>
                  </a:lnTo>
                  <a:lnTo>
                    <a:pt x="198" y="252"/>
                  </a:lnTo>
                  <a:lnTo>
                    <a:pt x="199" y="258"/>
                  </a:lnTo>
                  <a:lnTo>
                    <a:pt x="199" y="254"/>
                  </a:lnTo>
                  <a:lnTo>
                    <a:pt x="200" y="251"/>
                  </a:lnTo>
                  <a:lnTo>
                    <a:pt x="200" y="242"/>
                  </a:lnTo>
                  <a:lnTo>
                    <a:pt x="201" y="243"/>
                  </a:lnTo>
                  <a:lnTo>
                    <a:pt x="201" y="239"/>
                  </a:lnTo>
                  <a:lnTo>
                    <a:pt x="202" y="239"/>
                  </a:lnTo>
                  <a:lnTo>
                    <a:pt x="202" y="244"/>
                  </a:lnTo>
                  <a:lnTo>
                    <a:pt x="203" y="242"/>
                  </a:lnTo>
                  <a:lnTo>
                    <a:pt x="203" y="254"/>
                  </a:lnTo>
                  <a:lnTo>
                    <a:pt x="204" y="229"/>
                  </a:lnTo>
                  <a:lnTo>
                    <a:pt x="204" y="212"/>
                  </a:lnTo>
                  <a:lnTo>
                    <a:pt x="205" y="237"/>
                  </a:lnTo>
                  <a:lnTo>
                    <a:pt x="205" y="244"/>
                  </a:lnTo>
                  <a:lnTo>
                    <a:pt x="206" y="247"/>
                  </a:lnTo>
                  <a:lnTo>
                    <a:pt x="206" y="256"/>
                  </a:lnTo>
                  <a:lnTo>
                    <a:pt x="207" y="249"/>
                  </a:lnTo>
                  <a:lnTo>
                    <a:pt x="207" y="229"/>
                  </a:lnTo>
                  <a:lnTo>
                    <a:pt x="208" y="238"/>
                  </a:lnTo>
                  <a:lnTo>
                    <a:pt x="208" y="221"/>
                  </a:lnTo>
                  <a:lnTo>
                    <a:pt x="209" y="222"/>
                  </a:lnTo>
                  <a:lnTo>
                    <a:pt x="209" y="244"/>
                  </a:lnTo>
                  <a:lnTo>
                    <a:pt x="210" y="250"/>
                  </a:lnTo>
                  <a:lnTo>
                    <a:pt x="210" y="256"/>
                  </a:lnTo>
                  <a:lnTo>
                    <a:pt x="211" y="253"/>
                  </a:lnTo>
                  <a:lnTo>
                    <a:pt x="211" y="241"/>
                  </a:lnTo>
                  <a:lnTo>
                    <a:pt x="212" y="250"/>
                  </a:lnTo>
                  <a:lnTo>
                    <a:pt x="212" y="245"/>
                  </a:lnTo>
                  <a:lnTo>
                    <a:pt x="213" y="244"/>
                  </a:lnTo>
                  <a:lnTo>
                    <a:pt x="213" y="251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5" y="254"/>
                  </a:lnTo>
                  <a:lnTo>
                    <a:pt x="215" y="248"/>
                  </a:lnTo>
                  <a:lnTo>
                    <a:pt x="216" y="252"/>
                  </a:lnTo>
                  <a:lnTo>
                    <a:pt x="216" y="257"/>
                  </a:lnTo>
                  <a:lnTo>
                    <a:pt x="217" y="252"/>
                  </a:lnTo>
                  <a:lnTo>
                    <a:pt x="217" y="248"/>
                  </a:lnTo>
                  <a:lnTo>
                    <a:pt x="218" y="246"/>
                  </a:lnTo>
                  <a:lnTo>
                    <a:pt x="218" y="243"/>
                  </a:lnTo>
                  <a:lnTo>
                    <a:pt x="219" y="255"/>
                  </a:lnTo>
                  <a:lnTo>
                    <a:pt x="219" y="247"/>
                  </a:lnTo>
                  <a:lnTo>
                    <a:pt x="220" y="235"/>
                  </a:lnTo>
                  <a:lnTo>
                    <a:pt x="220" y="241"/>
                  </a:lnTo>
                  <a:lnTo>
                    <a:pt x="221" y="247"/>
                  </a:lnTo>
                  <a:lnTo>
                    <a:pt x="221" y="255"/>
                  </a:lnTo>
                  <a:lnTo>
                    <a:pt x="222" y="254"/>
                  </a:lnTo>
                  <a:lnTo>
                    <a:pt x="222" y="245"/>
                  </a:lnTo>
                  <a:lnTo>
                    <a:pt x="223" y="238"/>
                  </a:lnTo>
                  <a:lnTo>
                    <a:pt x="223" y="245"/>
                  </a:lnTo>
                  <a:lnTo>
                    <a:pt x="224" y="238"/>
                  </a:lnTo>
                  <a:lnTo>
                    <a:pt x="224" y="254"/>
                  </a:lnTo>
                  <a:lnTo>
                    <a:pt x="225" y="253"/>
                  </a:lnTo>
                  <a:lnTo>
                    <a:pt x="225" y="247"/>
                  </a:lnTo>
                  <a:lnTo>
                    <a:pt x="226" y="246"/>
                  </a:lnTo>
                  <a:lnTo>
                    <a:pt x="226" y="240"/>
                  </a:lnTo>
                  <a:lnTo>
                    <a:pt x="227" y="243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7"/>
                  </a:lnTo>
                  <a:lnTo>
                    <a:pt x="229" y="222"/>
                  </a:lnTo>
                  <a:lnTo>
                    <a:pt x="229" y="191"/>
                  </a:lnTo>
                  <a:lnTo>
                    <a:pt x="230" y="222"/>
                  </a:lnTo>
                  <a:lnTo>
                    <a:pt x="230" y="252"/>
                  </a:lnTo>
                  <a:lnTo>
                    <a:pt x="231" y="250"/>
                  </a:lnTo>
                  <a:lnTo>
                    <a:pt x="231" y="254"/>
                  </a:lnTo>
                  <a:lnTo>
                    <a:pt x="232" y="249"/>
                  </a:lnTo>
                  <a:lnTo>
                    <a:pt x="232" y="233"/>
                  </a:lnTo>
                  <a:lnTo>
                    <a:pt x="233" y="246"/>
                  </a:lnTo>
                  <a:lnTo>
                    <a:pt x="233" y="255"/>
                  </a:lnTo>
                  <a:lnTo>
                    <a:pt x="234" y="257"/>
                  </a:lnTo>
                  <a:lnTo>
                    <a:pt x="234" y="240"/>
                  </a:lnTo>
                  <a:lnTo>
                    <a:pt x="235" y="247"/>
                  </a:lnTo>
                  <a:lnTo>
                    <a:pt x="235" y="256"/>
                  </a:lnTo>
                  <a:lnTo>
                    <a:pt x="236" y="257"/>
                  </a:lnTo>
                  <a:lnTo>
                    <a:pt x="236" y="252"/>
                  </a:lnTo>
                  <a:lnTo>
                    <a:pt x="237" y="246"/>
                  </a:lnTo>
                  <a:lnTo>
                    <a:pt x="237" y="252"/>
                  </a:lnTo>
                  <a:lnTo>
                    <a:pt x="238" y="248"/>
                  </a:lnTo>
                  <a:lnTo>
                    <a:pt x="238" y="253"/>
                  </a:lnTo>
                  <a:lnTo>
                    <a:pt x="239" y="244"/>
                  </a:lnTo>
                  <a:lnTo>
                    <a:pt x="239" y="238"/>
                  </a:lnTo>
                  <a:lnTo>
                    <a:pt x="240" y="245"/>
                  </a:lnTo>
                  <a:lnTo>
                    <a:pt x="240" y="234"/>
                  </a:lnTo>
                  <a:lnTo>
                    <a:pt x="241" y="244"/>
                  </a:lnTo>
                  <a:lnTo>
                    <a:pt x="241" y="252"/>
                  </a:lnTo>
                  <a:lnTo>
                    <a:pt x="242" y="254"/>
                  </a:lnTo>
                  <a:lnTo>
                    <a:pt x="242" y="249"/>
                  </a:lnTo>
                  <a:lnTo>
                    <a:pt x="243" y="248"/>
                  </a:lnTo>
                  <a:lnTo>
                    <a:pt x="243" y="208"/>
                  </a:lnTo>
                  <a:lnTo>
                    <a:pt x="244" y="198"/>
                  </a:lnTo>
                  <a:lnTo>
                    <a:pt x="244" y="230"/>
                  </a:lnTo>
                  <a:lnTo>
                    <a:pt x="245" y="241"/>
                  </a:lnTo>
                  <a:lnTo>
                    <a:pt x="245" y="252"/>
                  </a:lnTo>
                  <a:lnTo>
                    <a:pt x="246" y="251"/>
                  </a:lnTo>
                  <a:lnTo>
                    <a:pt x="246" y="253"/>
                  </a:lnTo>
                  <a:lnTo>
                    <a:pt x="247" y="255"/>
                  </a:lnTo>
                  <a:lnTo>
                    <a:pt x="247" y="241"/>
                  </a:lnTo>
                  <a:lnTo>
                    <a:pt x="248" y="209"/>
                  </a:lnTo>
                  <a:lnTo>
                    <a:pt x="248" y="226"/>
                  </a:lnTo>
                  <a:lnTo>
                    <a:pt x="249" y="251"/>
                  </a:lnTo>
                  <a:lnTo>
                    <a:pt x="249" y="232"/>
                  </a:lnTo>
                  <a:lnTo>
                    <a:pt x="250" y="234"/>
                  </a:lnTo>
                  <a:lnTo>
                    <a:pt x="250" y="221"/>
                  </a:lnTo>
                  <a:lnTo>
                    <a:pt x="251" y="215"/>
                  </a:lnTo>
                  <a:lnTo>
                    <a:pt x="251" y="234"/>
                  </a:lnTo>
                  <a:lnTo>
                    <a:pt x="252" y="230"/>
                  </a:lnTo>
                  <a:lnTo>
                    <a:pt x="252" y="244"/>
                  </a:lnTo>
                  <a:lnTo>
                    <a:pt x="253" y="231"/>
                  </a:lnTo>
                  <a:lnTo>
                    <a:pt x="253" y="244"/>
                  </a:lnTo>
                  <a:lnTo>
                    <a:pt x="254" y="252"/>
                  </a:lnTo>
                  <a:lnTo>
                    <a:pt x="254" y="243"/>
                  </a:lnTo>
                  <a:lnTo>
                    <a:pt x="255" y="241"/>
                  </a:lnTo>
                  <a:lnTo>
                    <a:pt x="255" y="252"/>
                  </a:lnTo>
                  <a:lnTo>
                    <a:pt x="256" y="252"/>
                  </a:lnTo>
                  <a:lnTo>
                    <a:pt x="256" y="225"/>
                  </a:lnTo>
                  <a:lnTo>
                    <a:pt x="257" y="237"/>
                  </a:lnTo>
                  <a:lnTo>
                    <a:pt x="257" y="223"/>
                  </a:lnTo>
                  <a:lnTo>
                    <a:pt x="258" y="242"/>
                  </a:lnTo>
                  <a:lnTo>
                    <a:pt x="258" y="233"/>
                  </a:lnTo>
                  <a:lnTo>
                    <a:pt x="259" y="246"/>
                  </a:lnTo>
                  <a:lnTo>
                    <a:pt x="259" y="226"/>
                  </a:lnTo>
                  <a:lnTo>
                    <a:pt x="260" y="223"/>
                  </a:lnTo>
                  <a:lnTo>
                    <a:pt x="260" y="217"/>
                  </a:lnTo>
                  <a:lnTo>
                    <a:pt x="261" y="230"/>
                  </a:lnTo>
                  <a:lnTo>
                    <a:pt x="261" y="246"/>
                  </a:lnTo>
                  <a:lnTo>
                    <a:pt x="262" y="246"/>
                  </a:lnTo>
                  <a:lnTo>
                    <a:pt x="262" y="248"/>
                  </a:lnTo>
                  <a:lnTo>
                    <a:pt x="263" y="250"/>
                  </a:lnTo>
                  <a:lnTo>
                    <a:pt x="263" y="226"/>
                  </a:lnTo>
                  <a:lnTo>
                    <a:pt x="264" y="223"/>
                  </a:lnTo>
                  <a:lnTo>
                    <a:pt x="264" y="248"/>
                  </a:lnTo>
                  <a:lnTo>
                    <a:pt x="265" y="248"/>
                  </a:lnTo>
                  <a:lnTo>
                    <a:pt x="265" y="232"/>
                  </a:lnTo>
                  <a:lnTo>
                    <a:pt x="266" y="235"/>
                  </a:lnTo>
                  <a:lnTo>
                    <a:pt x="266" y="251"/>
                  </a:lnTo>
                  <a:lnTo>
                    <a:pt x="267" y="251"/>
                  </a:lnTo>
                  <a:lnTo>
                    <a:pt x="267" y="249"/>
                  </a:lnTo>
                  <a:lnTo>
                    <a:pt x="268" y="242"/>
                  </a:lnTo>
                  <a:lnTo>
                    <a:pt x="268" y="183"/>
                  </a:lnTo>
                  <a:lnTo>
                    <a:pt x="269" y="199"/>
                  </a:lnTo>
                  <a:lnTo>
                    <a:pt x="269" y="243"/>
                  </a:lnTo>
                  <a:lnTo>
                    <a:pt x="270" y="237"/>
                  </a:lnTo>
                  <a:lnTo>
                    <a:pt x="270" y="227"/>
                  </a:lnTo>
                  <a:lnTo>
                    <a:pt x="271" y="223"/>
                  </a:lnTo>
                  <a:lnTo>
                    <a:pt x="271" y="153"/>
                  </a:lnTo>
                  <a:lnTo>
                    <a:pt x="272" y="135"/>
                  </a:lnTo>
                  <a:lnTo>
                    <a:pt x="272" y="228"/>
                  </a:lnTo>
                  <a:lnTo>
                    <a:pt x="273" y="248"/>
                  </a:lnTo>
                  <a:lnTo>
                    <a:pt x="273" y="240"/>
                  </a:lnTo>
                  <a:lnTo>
                    <a:pt x="274" y="250"/>
                  </a:lnTo>
                  <a:lnTo>
                    <a:pt x="274" y="236"/>
                  </a:lnTo>
                  <a:lnTo>
                    <a:pt x="275" y="239"/>
                  </a:lnTo>
                  <a:lnTo>
                    <a:pt x="275" y="252"/>
                  </a:lnTo>
                  <a:lnTo>
                    <a:pt x="276" y="251"/>
                  </a:lnTo>
                  <a:lnTo>
                    <a:pt x="276" y="222"/>
                  </a:lnTo>
                  <a:lnTo>
                    <a:pt x="277" y="216"/>
                  </a:lnTo>
                  <a:lnTo>
                    <a:pt x="277" y="247"/>
                  </a:lnTo>
                  <a:lnTo>
                    <a:pt x="278" y="250"/>
                  </a:lnTo>
                  <a:lnTo>
                    <a:pt x="278" y="232"/>
                  </a:lnTo>
                  <a:lnTo>
                    <a:pt x="279" y="252"/>
                  </a:lnTo>
                  <a:lnTo>
                    <a:pt x="279" y="220"/>
                  </a:lnTo>
                  <a:lnTo>
                    <a:pt x="280" y="199"/>
                  </a:lnTo>
                  <a:lnTo>
                    <a:pt x="280" y="232"/>
                  </a:lnTo>
                  <a:lnTo>
                    <a:pt x="281" y="237"/>
                  </a:lnTo>
                  <a:lnTo>
                    <a:pt x="281" y="249"/>
                  </a:lnTo>
                  <a:lnTo>
                    <a:pt x="282" y="256"/>
                  </a:lnTo>
                  <a:lnTo>
                    <a:pt x="282" y="251"/>
                  </a:lnTo>
                  <a:lnTo>
                    <a:pt x="283" y="248"/>
                  </a:lnTo>
                  <a:lnTo>
                    <a:pt x="283" y="228"/>
                  </a:lnTo>
                  <a:lnTo>
                    <a:pt x="284" y="230"/>
                  </a:lnTo>
                  <a:lnTo>
                    <a:pt x="284" y="242"/>
                  </a:lnTo>
                  <a:lnTo>
                    <a:pt x="285" y="237"/>
                  </a:lnTo>
                  <a:lnTo>
                    <a:pt x="285" y="216"/>
                  </a:lnTo>
                  <a:lnTo>
                    <a:pt x="286" y="219"/>
                  </a:lnTo>
                  <a:lnTo>
                    <a:pt x="286" y="249"/>
                  </a:lnTo>
                  <a:lnTo>
                    <a:pt x="287" y="241"/>
                  </a:lnTo>
                  <a:lnTo>
                    <a:pt x="287" y="245"/>
                  </a:lnTo>
                  <a:lnTo>
                    <a:pt x="288" y="240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89" y="239"/>
                  </a:lnTo>
                  <a:lnTo>
                    <a:pt x="290" y="249"/>
                  </a:lnTo>
                  <a:lnTo>
                    <a:pt x="290" y="252"/>
                  </a:lnTo>
                  <a:lnTo>
                    <a:pt x="291" y="257"/>
                  </a:lnTo>
                  <a:lnTo>
                    <a:pt x="291" y="230"/>
                  </a:lnTo>
                  <a:lnTo>
                    <a:pt x="292" y="236"/>
                  </a:lnTo>
                  <a:lnTo>
                    <a:pt x="292" y="245"/>
                  </a:lnTo>
                  <a:lnTo>
                    <a:pt x="293" y="253"/>
                  </a:lnTo>
                  <a:lnTo>
                    <a:pt x="293" y="256"/>
                  </a:lnTo>
                  <a:lnTo>
                    <a:pt x="294" y="253"/>
                  </a:lnTo>
                  <a:lnTo>
                    <a:pt x="294" y="252"/>
                  </a:lnTo>
                  <a:lnTo>
                    <a:pt x="295" y="256"/>
                  </a:lnTo>
                  <a:lnTo>
                    <a:pt x="295" y="251"/>
                  </a:lnTo>
                  <a:lnTo>
                    <a:pt x="296" y="251"/>
                  </a:lnTo>
                  <a:lnTo>
                    <a:pt x="296" y="219"/>
                  </a:lnTo>
                  <a:lnTo>
                    <a:pt x="297" y="222"/>
                  </a:lnTo>
                  <a:lnTo>
                    <a:pt x="297" y="252"/>
                  </a:lnTo>
                  <a:lnTo>
                    <a:pt x="298" y="255"/>
                  </a:lnTo>
                  <a:lnTo>
                    <a:pt x="298" y="247"/>
                  </a:lnTo>
                  <a:lnTo>
                    <a:pt x="299" y="232"/>
                  </a:lnTo>
                  <a:lnTo>
                    <a:pt x="299" y="244"/>
                  </a:lnTo>
                  <a:lnTo>
                    <a:pt x="300" y="251"/>
                  </a:lnTo>
                  <a:lnTo>
                    <a:pt x="300" y="256"/>
                  </a:lnTo>
                  <a:lnTo>
                    <a:pt x="301" y="240"/>
                  </a:lnTo>
                  <a:lnTo>
                    <a:pt x="301" y="252"/>
                  </a:lnTo>
                  <a:lnTo>
                    <a:pt x="302" y="249"/>
                  </a:lnTo>
                  <a:lnTo>
                    <a:pt x="302" y="257"/>
                  </a:lnTo>
                  <a:lnTo>
                    <a:pt x="303" y="249"/>
                  </a:lnTo>
                  <a:lnTo>
                    <a:pt x="303" y="236"/>
                  </a:lnTo>
                  <a:lnTo>
                    <a:pt x="304" y="243"/>
                  </a:lnTo>
                  <a:lnTo>
                    <a:pt x="304" y="254"/>
                  </a:lnTo>
                  <a:lnTo>
                    <a:pt x="305" y="257"/>
                  </a:lnTo>
                  <a:lnTo>
                    <a:pt x="305" y="248"/>
                  </a:lnTo>
                  <a:lnTo>
                    <a:pt x="306" y="250"/>
                  </a:lnTo>
                  <a:lnTo>
                    <a:pt x="306" y="235"/>
                  </a:lnTo>
                  <a:lnTo>
                    <a:pt x="307" y="238"/>
                  </a:lnTo>
                  <a:lnTo>
                    <a:pt x="307" y="254"/>
                  </a:lnTo>
                  <a:lnTo>
                    <a:pt x="308" y="255"/>
                  </a:lnTo>
                  <a:lnTo>
                    <a:pt x="308" y="224"/>
                  </a:lnTo>
                  <a:lnTo>
                    <a:pt x="309" y="227"/>
                  </a:lnTo>
                  <a:lnTo>
                    <a:pt x="309" y="247"/>
                  </a:lnTo>
                  <a:lnTo>
                    <a:pt x="310" y="232"/>
                  </a:lnTo>
                  <a:lnTo>
                    <a:pt x="310" y="209"/>
                  </a:lnTo>
                  <a:lnTo>
                    <a:pt x="311" y="233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7"/>
                  </a:lnTo>
                  <a:lnTo>
                    <a:pt x="313" y="258"/>
                  </a:lnTo>
                  <a:lnTo>
                    <a:pt x="313" y="244"/>
                  </a:lnTo>
                  <a:lnTo>
                    <a:pt x="314" y="249"/>
                  </a:lnTo>
                  <a:lnTo>
                    <a:pt x="314" y="238"/>
                  </a:lnTo>
                  <a:lnTo>
                    <a:pt x="315" y="233"/>
                  </a:lnTo>
                  <a:lnTo>
                    <a:pt x="315" y="243"/>
                  </a:lnTo>
                  <a:lnTo>
                    <a:pt x="316" y="247"/>
                  </a:lnTo>
                  <a:lnTo>
                    <a:pt x="316" y="254"/>
                  </a:lnTo>
                  <a:lnTo>
                    <a:pt x="317" y="254"/>
                  </a:lnTo>
                  <a:lnTo>
                    <a:pt x="317" y="258"/>
                  </a:lnTo>
                  <a:lnTo>
                    <a:pt x="318" y="256"/>
                  </a:lnTo>
                  <a:lnTo>
                    <a:pt x="318" y="253"/>
                  </a:lnTo>
                  <a:lnTo>
                    <a:pt x="319" y="248"/>
                  </a:lnTo>
                  <a:lnTo>
                    <a:pt x="319" y="251"/>
                  </a:lnTo>
                  <a:lnTo>
                    <a:pt x="320" y="249"/>
                  </a:lnTo>
                  <a:lnTo>
                    <a:pt x="320" y="252"/>
                  </a:lnTo>
                  <a:lnTo>
                    <a:pt x="321" y="247"/>
                  </a:lnTo>
                  <a:lnTo>
                    <a:pt x="321" y="252"/>
                  </a:lnTo>
                  <a:lnTo>
                    <a:pt x="322" y="252"/>
                  </a:lnTo>
                  <a:lnTo>
                    <a:pt x="322" y="229"/>
                  </a:lnTo>
                  <a:lnTo>
                    <a:pt x="323" y="224"/>
                  </a:lnTo>
                  <a:lnTo>
                    <a:pt x="323" y="243"/>
                  </a:lnTo>
                  <a:lnTo>
                    <a:pt x="324" y="254"/>
                  </a:lnTo>
                  <a:lnTo>
                    <a:pt x="324" y="248"/>
                  </a:lnTo>
                  <a:lnTo>
                    <a:pt x="325" y="245"/>
                  </a:lnTo>
                  <a:lnTo>
                    <a:pt x="325" y="249"/>
                  </a:lnTo>
                  <a:lnTo>
                    <a:pt x="326" y="234"/>
                  </a:lnTo>
                  <a:lnTo>
                    <a:pt x="326" y="248"/>
                  </a:lnTo>
                  <a:lnTo>
                    <a:pt x="327" y="251"/>
                  </a:lnTo>
                  <a:lnTo>
                    <a:pt x="327" y="246"/>
                  </a:lnTo>
                  <a:lnTo>
                    <a:pt x="328" y="246"/>
                  </a:lnTo>
                  <a:lnTo>
                    <a:pt x="328" y="233"/>
                  </a:lnTo>
                  <a:lnTo>
                    <a:pt x="329" y="222"/>
                  </a:lnTo>
                  <a:lnTo>
                    <a:pt x="329" y="240"/>
                  </a:lnTo>
                  <a:lnTo>
                    <a:pt x="330" y="253"/>
                  </a:lnTo>
                  <a:lnTo>
                    <a:pt x="330" y="259"/>
                  </a:lnTo>
                  <a:lnTo>
                    <a:pt x="331" y="257"/>
                  </a:lnTo>
                  <a:lnTo>
                    <a:pt x="331" y="251"/>
                  </a:lnTo>
                  <a:lnTo>
                    <a:pt x="332" y="253"/>
                  </a:lnTo>
                  <a:lnTo>
                    <a:pt x="332" y="256"/>
                  </a:lnTo>
                  <a:lnTo>
                    <a:pt x="333" y="256"/>
                  </a:lnTo>
                  <a:lnTo>
                    <a:pt x="333" y="254"/>
                  </a:lnTo>
                  <a:lnTo>
                    <a:pt x="334" y="253"/>
                  </a:lnTo>
                  <a:lnTo>
                    <a:pt x="334" y="245"/>
                  </a:lnTo>
                  <a:lnTo>
                    <a:pt x="335" y="239"/>
                  </a:lnTo>
                  <a:lnTo>
                    <a:pt x="335" y="200"/>
                  </a:lnTo>
                  <a:lnTo>
                    <a:pt x="336" y="224"/>
                  </a:lnTo>
                  <a:lnTo>
                    <a:pt x="336" y="239"/>
                  </a:lnTo>
                  <a:lnTo>
                    <a:pt x="337" y="247"/>
                  </a:lnTo>
                  <a:lnTo>
                    <a:pt x="337" y="211"/>
                  </a:lnTo>
                  <a:lnTo>
                    <a:pt x="338" y="242"/>
                  </a:lnTo>
                  <a:lnTo>
                    <a:pt x="338" y="247"/>
                  </a:lnTo>
                  <a:lnTo>
                    <a:pt x="339" y="250"/>
                  </a:lnTo>
                  <a:lnTo>
                    <a:pt x="339" y="244"/>
                  </a:lnTo>
                  <a:lnTo>
                    <a:pt x="340" y="254"/>
                  </a:lnTo>
                  <a:lnTo>
                    <a:pt x="340" y="239"/>
                  </a:lnTo>
                  <a:lnTo>
                    <a:pt x="341" y="236"/>
                  </a:lnTo>
                  <a:lnTo>
                    <a:pt x="341" y="250"/>
                  </a:lnTo>
                  <a:lnTo>
                    <a:pt x="342" y="251"/>
                  </a:lnTo>
                  <a:lnTo>
                    <a:pt x="342" y="241"/>
                  </a:lnTo>
                  <a:lnTo>
                    <a:pt x="343" y="247"/>
                  </a:lnTo>
                  <a:lnTo>
                    <a:pt x="343" y="252"/>
                  </a:lnTo>
                  <a:lnTo>
                    <a:pt x="344" y="249"/>
                  </a:lnTo>
                  <a:lnTo>
                    <a:pt x="344" y="254"/>
                  </a:lnTo>
                  <a:lnTo>
                    <a:pt x="345" y="239"/>
                  </a:lnTo>
                  <a:lnTo>
                    <a:pt x="345" y="246"/>
                  </a:lnTo>
                  <a:lnTo>
                    <a:pt x="346" y="252"/>
                  </a:lnTo>
                  <a:lnTo>
                    <a:pt x="346" y="239"/>
                  </a:lnTo>
                  <a:lnTo>
                    <a:pt x="347" y="244"/>
                  </a:lnTo>
                  <a:lnTo>
                    <a:pt x="347" y="239"/>
                  </a:lnTo>
                  <a:lnTo>
                    <a:pt x="348" y="241"/>
                  </a:lnTo>
                  <a:lnTo>
                    <a:pt x="348" y="254"/>
                  </a:lnTo>
                  <a:lnTo>
                    <a:pt x="349" y="256"/>
                  </a:lnTo>
                  <a:lnTo>
                    <a:pt x="349" y="252"/>
                  </a:lnTo>
                  <a:lnTo>
                    <a:pt x="350" y="247"/>
                  </a:lnTo>
                  <a:lnTo>
                    <a:pt x="350" y="234"/>
                  </a:lnTo>
                  <a:lnTo>
                    <a:pt x="351" y="248"/>
                  </a:lnTo>
                  <a:lnTo>
                    <a:pt x="351" y="216"/>
                  </a:lnTo>
                  <a:lnTo>
                    <a:pt x="352" y="221"/>
                  </a:lnTo>
                  <a:lnTo>
                    <a:pt x="352" y="249"/>
                  </a:lnTo>
                  <a:lnTo>
                    <a:pt x="353" y="251"/>
                  </a:lnTo>
                  <a:lnTo>
                    <a:pt x="353" y="257"/>
                  </a:lnTo>
                  <a:lnTo>
                    <a:pt x="354" y="253"/>
                  </a:lnTo>
                  <a:lnTo>
                    <a:pt x="354" y="258"/>
                  </a:lnTo>
                  <a:lnTo>
                    <a:pt x="355" y="259"/>
                  </a:lnTo>
                  <a:lnTo>
                    <a:pt x="355" y="258"/>
                  </a:lnTo>
                  <a:lnTo>
                    <a:pt x="356" y="258"/>
                  </a:lnTo>
                  <a:lnTo>
                    <a:pt x="356" y="259"/>
                  </a:lnTo>
                  <a:lnTo>
                    <a:pt x="357" y="260"/>
                  </a:lnTo>
                  <a:lnTo>
                    <a:pt x="357" y="254"/>
                  </a:lnTo>
                  <a:lnTo>
                    <a:pt x="358" y="253"/>
                  </a:lnTo>
                  <a:lnTo>
                    <a:pt x="358" y="247"/>
                  </a:lnTo>
                  <a:lnTo>
                    <a:pt x="359" y="250"/>
                  </a:lnTo>
                  <a:lnTo>
                    <a:pt x="359" y="256"/>
                  </a:lnTo>
                  <a:lnTo>
                    <a:pt x="360" y="253"/>
                  </a:lnTo>
                  <a:lnTo>
                    <a:pt x="360" y="257"/>
                  </a:lnTo>
                  <a:lnTo>
                    <a:pt x="361" y="257"/>
                  </a:lnTo>
                  <a:lnTo>
                    <a:pt x="361" y="258"/>
                  </a:lnTo>
                  <a:lnTo>
                    <a:pt x="362" y="257"/>
                  </a:lnTo>
                  <a:lnTo>
                    <a:pt x="362" y="242"/>
                  </a:lnTo>
                  <a:lnTo>
                    <a:pt x="363" y="232"/>
                  </a:lnTo>
                  <a:lnTo>
                    <a:pt x="363" y="246"/>
                  </a:lnTo>
                  <a:lnTo>
                    <a:pt x="364" y="238"/>
                  </a:lnTo>
                  <a:lnTo>
                    <a:pt x="364" y="210"/>
                  </a:lnTo>
                  <a:lnTo>
                    <a:pt x="365" y="244"/>
                  </a:lnTo>
                  <a:lnTo>
                    <a:pt x="365" y="219"/>
                  </a:lnTo>
                  <a:lnTo>
                    <a:pt x="366" y="231"/>
                  </a:lnTo>
                  <a:lnTo>
                    <a:pt x="366" y="242"/>
                  </a:lnTo>
                  <a:lnTo>
                    <a:pt x="367" y="249"/>
                  </a:lnTo>
                  <a:lnTo>
                    <a:pt x="367" y="258"/>
                  </a:lnTo>
                  <a:lnTo>
                    <a:pt x="368" y="253"/>
                  </a:lnTo>
                  <a:lnTo>
                    <a:pt x="368" y="257"/>
                  </a:lnTo>
                  <a:lnTo>
                    <a:pt x="369" y="258"/>
                  </a:lnTo>
                  <a:lnTo>
                    <a:pt x="369" y="257"/>
                  </a:lnTo>
                  <a:lnTo>
                    <a:pt x="370" y="254"/>
                  </a:lnTo>
                  <a:lnTo>
                    <a:pt x="370" y="257"/>
                  </a:lnTo>
                  <a:lnTo>
                    <a:pt x="371" y="257"/>
                  </a:lnTo>
                  <a:lnTo>
                    <a:pt x="371" y="259"/>
                  </a:lnTo>
                  <a:lnTo>
                    <a:pt x="372" y="257"/>
                  </a:lnTo>
                  <a:lnTo>
                    <a:pt x="372" y="250"/>
                  </a:lnTo>
                  <a:lnTo>
                    <a:pt x="373" y="240"/>
                  </a:lnTo>
                  <a:lnTo>
                    <a:pt x="373" y="248"/>
                  </a:lnTo>
                  <a:lnTo>
                    <a:pt x="374" y="249"/>
                  </a:lnTo>
                  <a:lnTo>
                    <a:pt x="374" y="245"/>
                  </a:lnTo>
                  <a:lnTo>
                    <a:pt x="375" y="250"/>
                  </a:lnTo>
                  <a:lnTo>
                    <a:pt x="375" y="258"/>
                  </a:lnTo>
                  <a:lnTo>
                    <a:pt x="376" y="258"/>
                  </a:lnTo>
                  <a:lnTo>
                    <a:pt x="376" y="243"/>
                  </a:lnTo>
                  <a:lnTo>
                    <a:pt x="377" y="243"/>
                  </a:lnTo>
                  <a:lnTo>
                    <a:pt x="377" y="209"/>
                  </a:lnTo>
                  <a:lnTo>
                    <a:pt x="378" y="202"/>
                  </a:lnTo>
                  <a:lnTo>
                    <a:pt x="378" y="254"/>
                  </a:lnTo>
                  <a:lnTo>
                    <a:pt x="379" y="256"/>
                  </a:lnTo>
                  <a:lnTo>
                    <a:pt x="379" y="258"/>
                  </a:lnTo>
                  <a:lnTo>
                    <a:pt x="380" y="256"/>
                  </a:lnTo>
                  <a:lnTo>
                    <a:pt x="380" y="258"/>
                  </a:lnTo>
                  <a:lnTo>
                    <a:pt x="381" y="257"/>
                  </a:lnTo>
                  <a:lnTo>
                    <a:pt x="381" y="256"/>
                  </a:lnTo>
                  <a:lnTo>
                    <a:pt x="382" y="251"/>
                  </a:lnTo>
                  <a:lnTo>
                    <a:pt x="382" y="253"/>
                  </a:lnTo>
                  <a:lnTo>
                    <a:pt x="383" y="248"/>
                  </a:lnTo>
                  <a:lnTo>
                    <a:pt x="383" y="256"/>
                  </a:lnTo>
                  <a:lnTo>
                    <a:pt x="384" y="258"/>
                  </a:lnTo>
                  <a:lnTo>
                    <a:pt x="384" y="257"/>
                  </a:lnTo>
                  <a:lnTo>
                    <a:pt x="385" y="258"/>
                  </a:lnTo>
                  <a:lnTo>
                    <a:pt x="385" y="259"/>
                  </a:lnTo>
                  <a:lnTo>
                    <a:pt x="386" y="258"/>
                  </a:lnTo>
                  <a:lnTo>
                    <a:pt x="386" y="257"/>
                  </a:lnTo>
                  <a:lnTo>
                    <a:pt x="387" y="254"/>
                  </a:lnTo>
                  <a:lnTo>
                    <a:pt x="387" y="256"/>
                  </a:lnTo>
                  <a:lnTo>
                    <a:pt x="388" y="256"/>
                  </a:lnTo>
                  <a:lnTo>
                    <a:pt x="388" y="259"/>
                  </a:lnTo>
                  <a:lnTo>
                    <a:pt x="389" y="256"/>
                  </a:lnTo>
                  <a:lnTo>
                    <a:pt x="389" y="259"/>
                  </a:lnTo>
                  <a:lnTo>
                    <a:pt x="390" y="259"/>
                  </a:lnTo>
                  <a:lnTo>
                    <a:pt x="390" y="260"/>
                  </a:lnTo>
                  <a:lnTo>
                    <a:pt x="391" y="257"/>
                  </a:lnTo>
                  <a:lnTo>
                    <a:pt x="391" y="255"/>
                  </a:lnTo>
                  <a:lnTo>
                    <a:pt x="392" y="257"/>
                  </a:lnTo>
                  <a:lnTo>
                    <a:pt x="392" y="254"/>
                  </a:lnTo>
                  <a:lnTo>
                    <a:pt x="393" y="257"/>
                  </a:lnTo>
                  <a:lnTo>
                    <a:pt x="393" y="252"/>
                  </a:lnTo>
                  <a:lnTo>
                    <a:pt x="394" y="237"/>
                  </a:lnTo>
                  <a:lnTo>
                    <a:pt x="394" y="225"/>
                  </a:lnTo>
                  <a:lnTo>
                    <a:pt x="395" y="252"/>
                  </a:lnTo>
                  <a:lnTo>
                    <a:pt x="395" y="259"/>
                  </a:lnTo>
                  <a:lnTo>
                    <a:pt x="396" y="259"/>
                  </a:lnTo>
                  <a:lnTo>
                    <a:pt x="396" y="259"/>
                  </a:lnTo>
                  <a:lnTo>
                    <a:pt x="397" y="258"/>
                  </a:lnTo>
                  <a:lnTo>
                    <a:pt x="397" y="258"/>
                  </a:lnTo>
                  <a:lnTo>
                    <a:pt x="398" y="259"/>
                  </a:lnTo>
                  <a:lnTo>
                    <a:pt x="398" y="257"/>
                  </a:lnTo>
                  <a:lnTo>
                    <a:pt x="399" y="249"/>
                  </a:lnTo>
                  <a:lnTo>
                    <a:pt x="399" y="253"/>
                  </a:lnTo>
                  <a:lnTo>
                    <a:pt x="400" y="258"/>
                  </a:lnTo>
                  <a:lnTo>
                    <a:pt x="400" y="259"/>
                  </a:lnTo>
                  <a:lnTo>
                    <a:pt x="401" y="260"/>
                  </a:lnTo>
                  <a:lnTo>
                    <a:pt x="401" y="253"/>
                  </a:lnTo>
                  <a:lnTo>
                    <a:pt x="402" y="252"/>
                  </a:lnTo>
                  <a:lnTo>
                    <a:pt x="402" y="258"/>
                  </a:lnTo>
                  <a:lnTo>
                    <a:pt x="403" y="257"/>
                  </a:lnTo>
                  <a:lnTo>
                    <a:pt x="403" y="255"/>
                  </a:lnTo>
                  <a:lnTo>
                    <a:pt x="404" y="253"/>
                  </a:lnTo>
                  <a:lnTo>
                    <a:pt x="404" y="260"/>
                  </a:lnTo>
                  <a:lnTo>
                    <a:pt x="405" y="260"/>
                  </a:lnTo>
                  <a:lnTo>
                    <a:pt x="405" y="259"/>
                  </a:lnTo>
                  <a:lnTo>
                    <a:pt x="406" y="259"/>
                  </a:lnTo>
                  <a:lnTo>
                    <a:pt x="406" y="253"/>
                  </a:lnTo>
                  <a:lnTo>
                    <a:pt x="407" y="243"/>
                  </a:lnTo>
                  <a:lnTo>
                    <a:pt x="407" y="250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09" y="244"/>
                  </a:lnTo>
                  <a:lnTo>
                    <a:pt x="409" y="238"/>
                  </a:lnTo>
                  <a:lnTo>
                    <a:pt x="410" y="243"/>
                  </a:lnTo>
                  <a:lnTo>
                    <a:pt x="410" y="252"/>
                  </a:lnTo>
                  <a:lnTo>
                    <a:pt x="411" y="256"/>
                  </a:lnTo>
                  <a:lnTo>
                    <a:pt x="411" y="259"/>
                  </a:lnTo>
                  <a:lnTo>
                    <a:pt x="412" y="259"/>
                  </a:lnTo>
                  <a:lnTo>
                    <a:pt x="412" y="260"/>
                  </a:lnTo>
                  <a:lnTo>
                    <a:pt x="413" y="259"/>
                  </a:lnTo>
                  <a:lnTo>
                    <a:pt x="413" y="257"/>
                  </a:lnTo>
                  <a:lnTo>
                    <a:pt x="414" y="257"/>
                  </a:lnTo>
                  <a:lnTo>
                    <a:pt x="414" y="247"/>
                  </a:lnTo>
                  <a:lnTo>
                    <a:pt x="415" y="238"/>
                  </a:lnTo>
                  <a:lnTo>
                    <a:pt x="415" y="202"/>
                  </a:lnTo>
                  <a:lnTo>
                    <a:pt x="416" y="206"/>
                  </a:lnTo>
                  <a:lnTo>
                    <a:pt x="416" y="249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8" y="258"/>
                  </a:lnTo>
                  <a:lnTo>
                    <a:pt x="418" y="259"/>
                  </a:lnTo>
                  <a:lnTo>
                    <a:pt x="419" y="258"/>
                  </a:lnTo>
                  <a:lnTo>
                    <a:pt x="419" y="259"/>
                  </a:lnTo>
                  <a:lnTo>
                    <a:pt x="420" y="258"/>
                  </a:lnTo>
                  <a:lnTo>
                    <a:pt x="420" y="259"/>
                  </a:lnTo>
                  <a:lnTo>
                    <a:pt x="421" y="259"/>
                  </a:lnTo>
                  <a:lnTo>
                    <a:pt x="421" y="258"/>
                  </a:lnTo>
                  <a:lnTo>
                    <a:pt x="422" y="253"/>
                  </a:lnTo>
                  <a:lnTo>
                    <a:pt x="422" y="257"/>
                  </a:lnTo>
                  <a:lnTo>
                    <a:pt x="423" y="259"/>
                  </a:lnTo>
                  <a:lnTo>
                    <a:pt x="423" y="259"/>
                  </a:lnTo>
                  <a:lnTo>
                    <a:pt x="424" y="256"/>
                  </a:lnTo>
                  <a:lnTo>
                    <a:pt x="424" y="252"/>
                  </a:lnTo>
                  <a:lnTo>
                    <a:pt x="425" y="258"/>
                  </a:lnTo>
                  <a:lnTo>
                    <a:pt x="425" y="260"/>
                  </a:lnTo>
                  <a:lnTo>
                    <a:pt x="426" y="260"/>
                  </a:lnTo>
                  <a:lnTo>
                    <a:pt x="426" y="260"/>
                  </a:lnTo>
                  <a:lnTo>
                    <a:pt x="427" y="260"/>
                  </a:lnTo>
                  <a:lnTo>
                    <a:pt x="427" y="256"/>
                  </a:lnTo>
                  <a:lnTo>
                    <a:pt x="428" y="255"/>
                  </a:lnTo>
                  <a:lnTo>
                    <a:pt x="428" y="249"/>
                  </a:lnTo>
                  <a:lnTo>
                    <a:pt x="429" y="251"/>
                  </a:lnTo>
                  <a:lnTo>
                    <a:pt x="429" y="247"/>
                  </a:lnTo>
                  <a:lnTo>
                    <a:pt x="430" y="250"/>
                  </a:lnTo>
                  <a:lnTo>
                    <a:pt x="430" y="258"/>
                  </a:lnTo>
                  <a:lnTo>
                    <a:pt x="431" y="258"/>
                  </a:lnTo>
                  <a:lnTo>
                    <a:pt x="431" y="259"/>
                  </a:lnTo>
                  <a:lnTo>
                    <a:pt x="432" y="260"/>
                  </a:lnTo>
                  <a:lnTo>
                    <a:pt x="432" y="259"/>
                  </a:lnTo>
                  <a:lnTo>
                    <a:pt x="433" y="259"/>
                  </a:lnTo>
                  <a:lnTo>
                    <a:pt x="433" y="260"/>
                  </a:lnTo>
                  <a:lnTo>
                    <a:pt x="434" y="259"/>
                  </a:lnTo>
                  <a:lnTo>
                    <a:pt x="434" y="256"/>
                  </a:lnTo>
                  <a:lnTo>
                    <a:pt x="435" y="258"/>
                  </a:lnTo>
                  <a:lnTo>
                    <a:pt x="435" y="260"/>
                  </a:lnTo>
                  <a:lnTo>
                    <a:pt x="436" y="257"/>
                  </a:lnTo>
                  <a:lnTo>
                    <a:pt x="436" y="254"/>
                  </a:lnTo>
                  <a:lnTo>
                    <a:pt x="437" y="258"/>
                  </a:lnTo>
                  <a:lnTo>
                    <a:pt x="437" y="260"/>
                  </a:lnTo>
                  <a:lnTo>
                    <a:pt x="438" y="260"/>
                  </a:lnTo>
                  <a:lnTo>
                    <a:pt x="438" y="259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40" y="259"/>
                  </a:lnTo>
                  <a:lnTo>
                    <a:pt x="440" y="247"/>
                  </a:lnTo>
                  <a:lnTo>
                    <a:pt x="441" y="234"/>
                  </a:lnTo>
                  <a:lnTo>
                    <a:pt x="441" y="229"/>
                  </a:lnTo>
                  <a:lnTo>
                    <a:pt x="442" y="242"/>
                  </a:lnTo>
                  <a:lnTo>
                    <a:pt x="442" y="252"/>
                  </a:lnTo>
                  <a:lnTo>
                    <a:pt x="443" y="241"/>
                  </a:lnTo>
                  <a:lnTo>
                    <a:pt x="443" y="243"/>
                  </a:lnTo>
                  <a:lnTo>
                    <a:pt x="444" y="251"/>
                  </a:lnTo>
                  <a:lnTo>
                    <a:pt x="444" y="259"/>
                  </a:lnTo>
                  <a:lnTo>
                    <a:pt x="445" y="258"/>
                  </a:lnTo>
                  <a:lnTo>
                    <a:pt x="445" y="256"/>
                  </a:lnTo>
                  <a:lnTo>
                    <a:pt x="446" y="258"/>
                  </a:lnTo>
                  <a:lnTo>
                    <a:pt x="446" y="256"/>
                  </a:lnTo>
                  <a:lnTo>
                    <a:pt x="447" y="255"/>
                  </a:lnTo>
                  <a:lnTo>
                    <a:pt x="447" y="259"/>
                  </a:lnTo>
                  <a:lnTo>
                    <a:pt x="448" y="259"/>
                  </a:lnTo>
                  <a:lnTo>
                    <a:pt x="448" y="260"/>
                  </a:lnTo>
                  <a:lnTo>
                    <a:pt x="449" y="259"/>
                  </a:lnTo>
                  <a:lnTo>
                    <a:pt x="449" y="256"/>
                  </a:lnTo>
                  <a:lnTo>
                    <a:pt x="450" y="257"/>
                  </a:lnTo>
                  <a:lnTo>
                    <a:pt x="450" y="257"/>
                  </a:lnTo>
                  <a:lnTo>
                    <a:pt x="451" y="258"/>
                  </a:lnTo>
                  <a:lnTo>
                    <a:pt x="451" y="260"/>
                  </a:lnTo>
                  <a:lnTo>
                    <a:pt x="452" y="260"/>
                  </a:lnTo>
                  <a:lnTo>
                    <a:pt x="452" y="260"/>
                  </a:lnTo>
                  <a:lnTo>
                    <a:pt x="453" y="260"/>
                  </a:lnTo>
                  <a:lnTo>
                    <a:pt x="453" y="259"/>
                  </a:lnTo>
                  <a:lnTo>
                    <a:pt x="454" y="259"/>
                  </a:lnTo>
                  <a:lnTo>
                    <a:pt x="454" y="258"/>
                  </a:lnTo>
                  <a:lnTo>
                    <a:pt x="455" y="259"/>
                  </a:lnTo>
                  <a:lnTo>
                    <a:pt x="455" y="260"/>
                  </a:lnTo>
                  <a:lnTo>
                    <a:pt x="456" y="259"/>
                  </a:lnTo>
                  <a:lnTo>
                    <a:pt x="456" y="260"/>
                  </a:lnTo>
                  <a:lnTo>
                    <a:pt x="457" y="260"/>
                  </a:lnTo>
                  <a:lnTo>
                    <a:pt x="457" y="259"/>
                  </a:lnTo>
                  <a:lnTo>
                    <a:pt x="458" y="259"/>
                  </a:lnTo>
                  <a:lnTo>
                    <a:pt x="458" y="253"/>
                  </a:lnTo>
                  <a:lnTo>
                    <a:pt x="459" y="243"/>
                  </a:lnTo>
                  <a:lnTo>
                    <a:pt x="459" y="250"/>
                  </a:lnTo>
                  <a:lnTo>
                    <a:pt x="460" y="256"/>
                  </a:lnTo>
                  <a:lnTo>
                    <a:pt x="460" y="259"/>
                  </a:lnTo>
                  <a:lnTo>
                    <a:pt x="461" y="260"/>
                  </a:lnTo>
                  <a:lnTo>
                    <a:pt x="461" y="259"/>
                  </a:lnTo>
                  <a:lnTo>
                    <a:pt x="462" y="259"/>
                  </a:lnTo>
                  <a:lnTo>
                    <a:pt x="462" y="259"/>
                  </a:lnTo>
                  <a:lnTo>
                    <a:pt x="463" y="260"/>
                  </a:lnTo>
                  <a:lnTo>
                    <a:pt x="463" y="260"/>
                  </a:lnTo>
                  <a:lnTo>
                    <a:pt x="464" y="260"/>
                  </a:lnTo>
                  <a:lnTo>
                    <a:pt x="464" y="260"/>
                  </a:lnTo>
                  <a:lnTo>
                    <a:pt x="465" y="259"/>
                  </a:lnTo>
                  <a:lnTo>
                    <a:pt x="465" y="259"/>
                  </a:lnTo>
                  <a:lnTo>
                    <a:pt x="466" y="260"/>
                  </a:lnTo>
                  <a:lnTo>
                    <a:pt x="466" y="260"/>
                  </a:lnTo>
                  <a:lnTo>
                    <a:pt x="467" y="260"/>
                  </a:lnTo>
                  <a:lnTo>
                    <a:pt x="467" y="259"/>
                  </a:lnTo>
                  <a:lnTo>
                    <a:pt x="468" y="259"/>
                  </a:lnTo>
                  <a:lnTo>
                    <a:pt x="468" y="260"/>
                  </a:lnTo>
                  <a:lnTo>
                    <a:pt x="469" y="260"/>
                  </a:lnTo>
                  <a:lnTo>
                    <a:pt x="469" y="248"/>
                  </a:lnTo>
                  <a:lnTo>
                    <a:pt x="470" y="249"/>
                  </a:lnTo>
                  <a:lnTo>
                    <a:pt x="470" y="256"/>
                  </a:lnTo>
                  <a:lnTo>
                    <a:pt x="471" y="247"/>
                  </a:lnTo>
                  <a:lnTo>
                    <a:pt x="471" y="237"/>
                  </a:lnTo>
                  <a:lnTo>
                    <a:pt x="472" y="236"/>
                  </a:lnTo>
                  <a:lnTo>
                    <a:pt x="472" y="240"/>
                  </a:lnTo>
                  <a:lnTo>
                    <a:pt x="473" y="245"/>
                  </a:lnTo>
                  <a:lnTo>
                    <a:pt x="473" y="259"/>
                  </a:lnTo>
                  <a:lnTo>
                    <a:pt x="474" y="259"/>
                  </a:lnTo>
                  <a:lnTo>
                    <a:pt x="474" y="259"/>
                  </a:lnTo>
                  <a:lnTo>
                    <a:pt x="475" y="259"/>
                  </a:lnTo>
                  <a:lnTo>
                    <a:pt x="475" y="257"/>
                  </a:lnTo>
                  <a:lnTo>
                    <a:pt x="476" y="257"/>
                  </a:lnTo>
                  <a:lnTo>
                    <a:pt x="476" y="259"/>
                  </a:lnTo>
                  <a:lnTo>
                    <a:pt x="477" y="259"/>
                  </a:lnTo>
                  <a:lnTo>
                    <a:pt x="477" y="260"/>
                  </a:lnTo>
                  <a:lnTo>
                    <a:pt x="478" y="260"/>
                  </a:lnTo>
                  <a:lnTo>
                    <a:pt x="478" y="259"/>
                  </a:lnTo>
                  <a:lnTo>
                    <a:pt x="479" y="257"/>
                  </a:lnTo>
                  <a:lnTo>
                    <a:pt x="479" y="253"/>
                  </a:lnTo>
                  <a:lnTo>
                    <a:pt x="480" y="250"/>
                  </a:lnTo>
                  <a:lnTo>
                    <a:pt x="480" y="253"/>
                  </a:lnTo>
                  <a:lnTo>
                    <a:pt x="481" y="256"/>
                  </a:lnTo>
                  <a:lnTo>
                    <a:pt x="481" y="259"/>
                  </a:lnTo>
                  <a:lnTo>
                    <a:pt x="482" y="260"/>
                  </a:lnTo>
                  <a:lnTo>
                    <a:pt x="482" y="260"/>
                  </a:lnTo>
                  <a:lnTo>
                    <a:pt x="483" y="260"/>
                  </a:lnTo>
                  <a:lnTo>
                    <a:pt x="483" y="260"/>
                  </a:lnTo>
                  <a:lnTo>
                    <a:pt x="484" y="260"/>
                  </a:lnTo>
                  <a:lnTo>
                    <a:pt x="484" y="260"/>
                  </a:lnTo>
                  <a:lnTo>
                    <a:pt x="485" y="260"/>
                  </a:lnTo>
                  <a:lnTo>
                    <a:pt x="485" y="259"/>
                  </a:lnTo>
                  <a:lnTo>
                    <a:pt x="486" y="259"/>
                  </a:lnTo>
                  <a:lnTo>
                    <a:pt x="486" y="259"/>
                  </a:lnTo>
                  <a:lnTo>
                    <a:pt x="487" y="260"/>
                  </a:lnTo>
                  <a:lnTo>
                    <a:pt x="487" y="259"/>
                  </a:lnTo>
                  <a:lnTo>
                    <a:pt x="488" y="260"/>
                  </a:lnTo>
                  <a:lnTo>
                    <a:pt x="488" y="259"/>
                  </a:lnTo>
                  <a:lnTo>
                    <a:pt x="489" y="260"/>
                  </a:lnTo>
                  <a:lnTo>
                    <a:pt x="489" y="260"/>
                  </a:lnTo>
                  <a:lnTo>
                    <a:pt x="490" y="260"/>
                  </a:lnTo>
                  <a:lnTo>
                    <a:pt x="490" y="259"/>
                  </a:lnTo>
                  <a:lnTo>
                    <a:pt x="491" y="259"/>
                  </a:lnTo>
                  <a:lnTo>
                    <a:pt x="491" y="260"/>
                  </a:lnTo>
                  <a:lnTo>
                    <a:pt x="492" y="260"/>
                  </a:lnTo>
                  <a:lnTo>
                    <a:pt x="492" y="259"/>
                  </a:lnTo>
                  <a:lnTo>
                    <a:pt x="493" y="260"/>
                  </a:lnTo>
                  <a:lnTo>
                    <a:pt x="493" y="259"/>
                  </a:lnTo>
                  <a:lnTo>
                    <a:pt x="494" y="259"/>
                  </a:lnTo>
                  <a:lnTo>
                    <a:pt x="494" y="259"/>
                  </a:lnTo>
                  <a:lnTo>
                    <a:pt x="495" y="260"/>
                  </a:lnTo>
                  <a:lnTo>
                    <a:pt x="495" y="260"/>
                  </a:lnTo>
                  <a:lnTo>
                    <a:pt x="496" y="260"/>
                  </a:lnTo>
                  <a:lnTo>
                    <a:pt x="496" y="260"/>
                  </a:lnTo>
                  <a:lnTo>
                    <a:pt x="497" y="259"/>
                  </a:lnTo>
                  <a:lnTo>
                    <a:pt x="497" y="258"/>
                  </a:lnTo>
                  <a:lnTo>
                    <a:pt x="498" y="259"/>
                  </a:lnTo>
                  <a:lnTo>
                    <a:pt x="498" y="260"/>
                  </a:lnTo>
                  <a:lnTo>
                    <a:pt x="499" y="259"/>
                  </a:lnTo>
                  <a:lnTo>
                    <a:pt x="499" y="260"/>
                  </a:lnTo>
                  <a:lnTo>
                    <a:pt x="500" y="259"/>
                  </a:lnTo>
                  <a:lnTo>
                    <a:pt x="500" y="258"/>
                  </a:lnTo>
                  <a:lnTo>
                    <a:pt x="501" y="259"/>
                  </a:lnTo>
                  <a:lnTo>
                    <a:pt x="501" y="260"/>
                  </a:lnTo>
                  <a:lnTo>
                    <a:pt x="502" y="258"/>
                  </a:lnTo>
                  <a:lnTo>
                    <a:pt x="502" y="256"/>
                  </a:lnTo>
                  <a:lnTo>
                    <a:pt x="503" y="254"/>
                  </a:lnTo>
                  <a:lnTo>
                    <a:pt x="503" y="257"/>
                  </a:lnTo>
                  <a:lnTo>
                    <a:pt x="504" y="257"/>
                  </a:lnTo>
                  <a:lnTo>
                    <a:pt x="504" y="260"/>
                  </a:lnTo>
                  <a:lnTo>
                    <a:pt x="505" y="260"/>
                  </a:lnTo>
                  <a:lnTo>
                    <a:pt x="505" y="260"/>
                  </a:lnTo>
                  <a:lnTo>
                    <a:pt x="506" y="260"/>
                  </a:lnTo>
                  <a:lnTo>
                    <a:pt x="506" y="260"/>
                  </a:lnTo>
                  <a:lnTo>
                    <a:pt x="507" y="260"/>
                  </a:lnTo>
                  <a:lnTo>
                    <a:pt x="507" y="260"/>
                  </a:lnTo>
                  <a:lnTo>
                    <a:pt x="508" y="260"/>
                  </a:lnTo>
                  <a:lnTo>
                    <a:pt x="508" y="260"/>
                  </a:lnTo>
                  <a:lnTo>
                    <a:pt x="509" y="259"/>
                  </a:lnTo>
                  <a:lnTo>
                    <a:pt x="509" y="260"/>
                  </a:lnTo>
                  <a:lnTo>
                    <a:pt x="510" y="260"/>
                  </a:lnTo>
                  <a:lnTo>
                    <a:pt x="510" y="260"/>
                  </a:lnTo>
                  <a:lnTo>
                    <a:pt x="511" y="259"/>
                  </a:lnTo>
                  <a:lnTo>
                    <a:pt x="511" y="260"/>
                  </a:lnTo>
                  <a:lnTo>
                    <a:pt x="512" y="260"/>
                  </a:lnTo>
                  <a:lnTo>
                    <a:pt x="512" y="259"/>
                  </a:lnTo>
                  <a:lnTo>
                    <a:pt x="513" y="260"/>
                  </a:lnTo>
                  <a:lnTo>
                    <a:pt x="513" y="260"/>
                  </a:lnTo>
                  <a:lnTo>
                    <a:pt x="514" y="260"/>
                  </a:lnTo>
                  <a:lnTo>
                    <a:pt x="514" y="260"/>
                  </a:lnTo>
                  <a:lnTo>
                    <a:pt x="515" y="260"/>
                  </a:lnTo>
                  <a:lnTo>
                    <a:pt x="515" y="259"/>
                  </a:lnTo>
                  <a:lnTo>
                    <a:pt x="516" y="259"/>
                  </a:lnTo>
                  <a:lnTo>
                    <a:pt x="516" y="260"/>
                  </a:lnTo>
                  <a:lnTo>
                    <a:pt x="517" y="260"/>
                  </a:lnTo>
                  <a:lnTo>
                    <a:pt x="517" y="260"/>
                  </a:lnTo>
                  <a:lnTo>
                    <a:pt x="518" y="260"/>
                  </a:lnTo>
                  <a:lnTo>
                    <a:pt x="518" y="259"/>
                  </a:lnTo>
                  <a:lnTo>
                    <a:pt x="519" y="260"/>
                  </a:lnTo>
                  <a:lnTo>
                    <a:pt x="519" y="260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21" y="259"/>
                  </a:lnTo>
                  <a:lnTo>
                    <a:pt x="521" y="260"/>
                  </a:lnTo>
                  <a:lnTo>
                    <a:pt x="522" y="260"/>
                  </a:lnTo>
                  <a:lnTo>
                    <a:pt x="522" y="260"/>
                  </a:lnTo>
                  <a:lnTo>
                    <a:pt x="523" y="259"/>
                  </a:lnTo>
                  <a:lnTo>
                    <a:pt x="523" y="258"/>
                  </a:lnTo>
                  <a:lnTo>
                    <a:pt x="524" y="259"/>
                  </a:lnTo>
                  <a:lnTo>
                    <a:pt x="524" y="258"/>
                  </a:lnTo>
                  <a:lnTo>
                    <a:pt x="525" y="258"/>
                  </a:lnTo>
                  <a:lnTo>
                    <a:pt x="525" y="259"/>
                  </a:lnTo>
                  <a:lnTo>
                    <a:pt x="526" y="259"/>
                  </a:lnTo>
                  <a:lnTo>
                    <a:pt x="526" y="260"/>
                  </a:lnTo>
                  <a:lnTo>
                    <a:pt x="527" y="260"/>
                  </a:lnTo>
                  <a:lnTo>
                    <a:pt x="527" y="259"/>
                  </a:lnTo>
                  <a:lnTo>
                    <a:pt x="528" y="259"/>
                  </a:lnTo>
                  <a:lnTo>
                    <a:pt x="528" y="260"/>
                  </a:lnTo>
                  <a:lnTo>
                    <a:pt x="529" y="260"/>
                  </a:lnTo>
                  <a:lnTo>
                    <a:pt x="529" y="260"/>
                  </a:lnTo>
                  <a:lnTo>
                    <a:pt x="530" y="260"/>
                  </a:lnTo>
                  <a:lnTo>
                    <a:pt x="530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2" y="260"/>
                  </a:lnTo>
                  <a:lnTo>
                    <a:pt x="533" y="260"/>
                  </a:lnTo>
                  <a:lnTo>
                    <a:pt x="533" y="259"/>
                  </a:lnTo>
                  <a:lnTo>
                    <a:pt x="534" y="260"/>
                  </a:lnTo>
                  <a:lnTo>
                    <a:pt x="534" y="260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6" y="260"/>
                  </a:lnTo>
                  <a:lnTo>
                    <a:pt x="536" y="258"/>
                  </a:lnTo>
                  <a:lnTo>
                    <a:pt x="537" y="252"/>
                  </a:lnTo>
                  <a:lnTo>
                    <a:pt x="537" y="254"/>
                  </a:lnTo>
                  <a:lnTo>
                    <a:pt x="538" y="255"/>
                  </a:lnTo>
                  <a:lnTo>
                    <a:pt x="538" y="259"/>
                  </a:lnTo>
                  <a:lnTo>
                    <a:pt x="539" y="260"/>
                  </a:lnTo>
                  <a:lnTo>
                    <a:pt x="539" y="259"/>
                  </a:lnTo>
                  <a:lnTo>
                    <a:pt x="540" y="260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1" y="259"/>
                  </a:lnTo>
                  <a:lnTo>
                    <a:pt x="542" y="259"/>
                  </a:lnTo>
                  <a:lnTo>
                    <a:pt x="542" y="259"/>
                  </a:lnTo>
                  <a:lnTo>
                    <a:pt x="543" y="260"/>
                  </a:lnTo>
                  <a:lnTo>
                    <a:pt x="543" y="259"/>
                  </a:lnTo>
                  <a:lnTo>
                    <a:pt x="544" y="259"/>
                  </a:lnTo>
                  <a:lnTo>
                    <a:pt x="544" y="260"/>
                  </a:lnTo>
                  <a:lnTo>
                    <a:pt x="545" y="260"/>
                  </a:lnTo>
                  <a:lnTo>
                    <a:pt x="545" y="260"/>
                  </a:lnTo>
                  <a:lnTo>
                    <a:pt x="546" y="260"/>
                  </a:lnTo>
                  <a:lnTo>
                    <a:pt x="546" y="259"/>
                  </a:lnTo>
                  <a:lnTo>
                    <a:pt x="547" y="260"/>
                  </a:lnTo>
                  <a:lnTo>
                    <a:pt x="547" y="259"/>
                  </a:lnTo>
                  <a:lnTo>
                    <a:pt x="548" y="259"/>
                  </a:lnTo>
                  <a:lnTo>
                    <a:pt x="548" y="260"/>
                  </a:lnTo>
                  <a:lnTo>
                    <a:pt x="549" y="259"/>
                  </a:lnTo>
                  <a:lnTo>
                    <a:pt x="549" y="260"/>
                  </a:lnTo>
                  <a:lnTo>
                    <a:pt x="550" y="259"/>
                  </a:lnTo>
                  <a:lnTo>
                    <a:pt x="550" y="259"/>
                  </a:lnTo>
                  <a:lnTo>
                    <a:pt x="551" y="260"/>
                  </a:lnTo>
                  <a:lnTo>
                    <a:pt x="551" y="259"/>
                  </a:lnTo>
                  <a:lnTo>
                    <a:pt x="552" y="259"/>
                  </a:lnTo>
                  <a:lnTo>
                    <a:pt x="552" y="260"/>
                  </a:lnTo>
                  <a:lnTo>
                    <a:pt x="553" y="259"/>
                  </a:lnTo>
                  <a:lnTo>
                    <a:pt x="553" y="256"/>
                  </a:lnTo>
                  <a:lnTo>
                    <a:pt x="554" y="255"/>
                  </a:lnTo>
                  <a:lnTo>
                    <a:pt x="554" y="253"/>
                  </a:lnTo>
                  <a:lnTo>
                    <a:pt x="555" y="256"/>
                  </a:lnTo>
                  <a:lnTo>
                    <a:pt x="555" y="259"/>
                  </a:lnTo>
                  <a:lnTo>
                    <a:pt x="556" y="258"/>
                  </a:lnTo>
                  <a:lnTo>
                    <a:pt x="556" y="259"/>
                  </a:lnTo>
                  <a:lnTo>
                    <a:pt x="557" y="259"/>
                  </a:lnTo>
                  <a:lnTo>
                    <a:pt x="557" y="258"/>
                  </a:lnTo>
                  <a:lnTo>
                    <a:pt x="558" y="259"/>
                  </a:lnTo>
                  <a:lnTo>
                    <a:pt x="558" y="258"/>
                  </a:lnTo>
                  <a:lnTo>
                    <a:pt x="559" y="255"/>
                  </a:lnTo>
                  <a:lnTo>
                    <a:pt x="559" y="258"/>
                  </a:lnTo>
                  <a:lnTo>
                    <a:pt x="560" y="258"/>
                  </a:lnTo>
                  <a:lnTo>
                    <a:pt x="560" y="257"/>
                  </a:lnTo>
                  <a:lnTo>
                    <a:pt x="561" y="257"/>
                  </a:lnTo>
                  <a:lnTo>
                    <a:pt x="561" y="255"/>
                  </a:lnTo>
                  <a:lnTo>
                    <a:pt x="562" y="258"/>
                  </a:lnTo>
                  <a:lnTo>
                    <a:pt x="562" y="255"/>
                  </a:lnTo>
                  <a:lnTo>
                    <a:pt x="563" y="257"/>
                  </a:lnTo>
                  <a:lnTo>
                    <a:pt x="563" y="256"/>
                  </a:lnTo>
                  <a:lnTo>
                    <a:pt x="564" y="258"/>
                  </a:lnTo>
                  <a:lnTo>
                    <a:pt x="564" y="255"/>
                  </a:lnTo>
                  <a:lnTo>
                    <a:pt x="565" y="257"/>
                  </a:lnTo>
                  <a:lnTo>
                    <a:pt x="565" y="252"/>
                  </a:lnTo>
                  <a:lnTo>
                    <a:pt x="566" y="257"/>
                  </a:lnTo>
                  <a:lnTo>
                    <a:pt x="566" y="257"/>
                  </a:lnTo>
                  <a:lnTo>
                    <a:pt x="567" y="256"/>
                  </a:lnTo>
                  <a:lnTo>
                    <a:pt x="567" y="258"/>
                  </a:lnTo>
                  <a:lnTo>
                    <a:pt x="568" y="259"/>
                  </a:lnTo>
                  <a:lnTo>
                    <a:pt x="568" y="258"/>
                  </a:lnTo>
                  <a:lnTo>
                    <a:pt x="569" y="259"/>
                  </a:lnTo>
                  <a:lnTo>
                    <a:pt x="569" y="258"/>
                  </a:lnTo>
                  <a:lnTo>
                    <a:pt x="570" y="257"/>
                  </a:lnTo>
                  <a:lnTo>
                    <a:pt x="570" y="258"/>
                  </a:lnTo>
                  <a:lnTo>
                    <a:pt x="571" y="258"/>
                  </a:lnTo>
                  <a:lnTo>
                    <a:pt x="571" y="259"/>
                  </a:lnTo>
                  <a:lnTo>
                    <a:pt x="572" y="258"/>
                  </a:lnTo>
                  <a:lnTo>
                    <a:pt x="572" y="256"/>
                  </a:lnTo>
                  <a:lnTo>
                    <a:pt x="573" y="257"/>
                  </a:lnTo>
                  <a:lnTo>
                    <a:pt x="573" y="258"/>
                  </a:lnTo>
                  <a:lnTo>
                    <a:pt x="574" y="259"/>
                  </a:lnTo>
                  <a:lnTo>
                    <a:pt x="574" y="258"/>
                  </a:lnTo>
                  <a:lnTo>
                    <a:pt x="575" y="259"/>
                  </a:lnTo>
                  <a:lnTo>
                    <a:pt x="575" y="257"/>
                  </a:lnTo>
                  <a:lnTo>
                    <a:pt x="576" y="256"/>
                  </a:lnTo>
                  <a:lnTo>
                    <a:pt x="576" y="257"/>
                  </a:lnTo>
                  <a:lnTo>
                    <a:pt x="577" y="257"/>
                  </a:lnTo>
                  <a:lnTo>
                    <a:pt x="577" y="258"/>
                  </a:lnTo>
                  <a:lnTo>
                    <a:pt x="578" y="259"/>
                  </a:lnTo>
                  <a:lnTo>
                    <a:pt x="578" y="259"/>
                  </a:lnTo>
                  <a:lnTo>
                    <a:pt x="579" y="259"/>
                  </a:lnTo>
                  <a:lnTo>
                    <a:pt x="579" y="258"/>
                  </a:lnTo>
                  <a:lnTo>
                    <a:pt x="580" y="260"/>
                  </a:lnTo>
                  <a:lnTo>
                    <a:pt x="580" y="259"/>
                  </a:lnTo>
                  <a:lnTo>
                    <a:pt x="581" y="259"/>
                  </a:lnTo>
                  <a:lnTo>
                    <a:pt x="581" y="259"/>
                  </a:lnTo>
                  <a:lnTo>
                    <a:pt x="582" y="259"/>
                  </a:lnTo>
                  <a:lnTo>
                    <a:pt x="582" y="260"/>
                  </a:lnTo>
                  <a:lnTo>
                    <a:pt x="583" y="259"/>
                  </a:lnTo>
                  <a:lnTo>
                    <a:pt x="583" y="260"/>
                  </a:lnTo>
                  <a:lnTo>
                    <a:pt x="584" y="260"/>
                  </a:lnTo>
                  <a:lnTo>
                    <a:pt x="584" y="259"/>
                  </a:lnTo>
                  <a:lnTo>
                    <a:pt x="585" y="260"/>
                  </a:lnTo>
                  <a:lnTo>
                    <a:pt x="585" y="260"/>
                  </a:lnTo>
                  <a:lnTo>
                    <a:pt x="586" y="260"/>
                  </a:lnTo>
                  <a:lnTo>
                    <a:pt x="586" y="259"/>
                  </a:lnTo>
                  <a:lnTo>
                    <a:pt x="587" y="259"/>
                  </a:lnTo>
                  <a:lnTo>
                    <a:pt x="587" y="260"/>
                  </a:lnTo>
                  <a:lnTo>
                    <a:pt x="588" y="260"/>
                  </a:lnTo>
                  <a:lnTo>
                    <a:pt x="588" y="259"/>
                  </a:lnTo>
                  <a:lnTo>
                    <a:pt x="589" y="260"/>
                  </a:lnTo>
                  <a:lnTo>
                    <a:pt x="589" y="260"/>
                  </a:lnTo>
                  <a:lnTo>
                    <a:pt x="590" y="260"/>
                  </a:lnTo>
                  <a:lnTo>
                    <a:pt x="590" y="259"/>
                  </a:lnTo>
                  <a:lnTo>
                    <a:pt x="591" y="260"/>
                  </a:lnTo>
                  <a:lnTo>
                    <a:pt x="591" y="259"/>
                  </a:lnTo>
                  <a:lnTo>
                    <a:pt x="592" y="260"/>
                  </a:lnTo>
                  <a:lnTo>
                    <a:pt x="592" y="260"/>
                  </a:lnTo>
                  <a:lnTo>
                    <a:pt x="593" y="260"/>
                  </a:lnTo>
                  <a:lnTo>
                    <a:pt x="593" y="260"/>
                  </a:lnTo>
                  <a:lnTo>
                    <a:pt x="594" y="260"/>
                  </a:lnTo>
                  <a:lnTo>
                    <a:pt x="594" y="259"/>
                  </a:lnTo>
                  <a:lnTo>
                    <a:pt x="595" y="259"/>
                  </a:lnTo>
                  <a:lnTo>
                    <a:pt x="595" y="256"/>
                  </a:lnTo>
                  <a:lnTo>
                    <a:pt x="596" y="256"/>
                  </a:lnTo>
                  <a:lnTo>
                    <a:pt x="596" y="258"/>
                  </a:lnTo>
                  <a:lnTo>
                    <a:pt x="597" y="258"/>
                  </a:lnTo>
                  <a:lnTo>
                    <a:pt x="597" y="259"/>
                  </a:lnTo>
                  <a:lnTo>
                    <a:pt x="598" y="259"/>
                  </a:lnTo>
                  <a:lnTo>
                    <a:pt x="598" y="260"/>
                  </a:lnTo>
                  <a:lnTo>
                    <a:pt x="599" y="259"/>
                  </a:lnTo>
                  <a:lnTo>
                    <a:pt x="599" y="260"/>
                  </a:lnTo>
                  <a:lnTo>
                    <a:pt x="600" y="260"/>
                  </a:lnTo>
                  <a:lnTo>
                    <a:pt x="600" y="260"/>
                  </a:lnTo>
                  <a:lnTo>
                    <a:pt x="601" y="260"/>
                  </a:lnTo>
                  <a:lnTo>
                    <a:pt x="601" y="260"/>
                  </a:lnTo>
                  <a:lnTo>
                    <a:pt x="602" y="259"/>
                  </a:lnTo>
                  <a:lnTo>
                    <a:pt x="602" y="260"/>
                  </a:lnTo>
                  <a:lnTo>
                    <a:pt x="603" y="260"/>
                  </a:lnTo>
                  <a:lnTo>
                    <a:pt x="603" y="259"/>
                  </a:lnTo>
                  <a:lnTo>
                    <a:pt x="604" y="260"/>
                  </a:lnTo>
                  <a:lnTo>
                    <a:pt x="604" y="259"/>
                  </a:lnTo>
                  <a:lnTo>
                    <a:pt x="605" y="260"/>
                  </a:lnTo>
                  <a:lnTo>
                    <a:pt x="605" y="259"/>
                  </a:lnTo>
                  <a:lnTo>
                    <a:pt x="606" y="260"/>
                  </a:lnTo>
                  <a:lnTo>
                    <a:pt x="606" y="260"/>
                  </a:lnTo>
                  <a:lnTo>
                    <a:pt x="607" y="259"/>
                  </a:lnTo>
                  <a:lnTo>
                    <a:pt x="607" y="260"/>
                  </a:lnTo>
                  <a:lnTo>
                    <a:pt x="608" y="260"/>
                  </a:lnTo>
                  <a:lnTo>
                    <a:pt x="608" y="259"/>
                  </a:lnTo>
                  <a:lnTo>
                    <a:pt x="609" y="260"/>
                  </a:lnTo>
                  <a:lnTo>
                    <a:pt x="609" y="260"/>
                  </a:lnTo>
                  <a:lnTo>
                    <a:pt x="610" y="260"/>
                  </a:lnTo>
                  <a:lnTo>
                    <a:pt x="610" y="259"/>
                  </a:lnTo>
                  <a:lnTo>
                    <a:pt x="611" y="260"/>
                  </a:lnTo>
                  <a:lnTo>
                    <a:pt x="611" y="259"/>
                  </a:lnTo>
                  <a:lnTo>
                    <a:pt x="612" y="260"/>
                  </a:lnTo>
                  <a:lnTo>
                    <a:pt x="612" y="260"/>
                  </a:lnTo>
                  <a:lnTo>
                    <a:pt x="613" y="260"/>
                  </a:lnTo>
                  <a:lnTo>
                    <a:pt x="613" y="259"/>
                  </a:lnTo>
                  <a:lnTo>
                    <a:pt x="614" y="259"/>
                  </a:lnTo>
                  <a:lnTo>
                    <a:pt x="614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6" y="260"/>
                  </a:lnTo>
                  <a:lnTo>
                    <a:pt x="616" y="260"/>
                  </a:lnTo>
                  <a:lnTo>
                    <a:pt x="617" y="260"/>
                  </a:lnTo>
                  <a:lnTo>
                    <a:pt x="617" y="260"/>
                  </a:lnTo>
                  <a:lnTo>
                    <a:pt x="618" y="260"/>
                  </a:lnTo>
                  <a:lnTo>
                    <a:pt x="618" y="258"/>
                  </a:lnTo>
                  <a:lnTo>
                    <a:pt x="619" y="260"/>
                  </a:lnTo>
                  <a:lnTo>
                    <a:pt x="619" y="259"/>
                  </a:lnTo>
                  <a:lnTo>
                    <a:pt x="620" y="259"/>
                  </a:lnTo>
                  <a:lnTo>
                    <a:pt x="620" y="260"/>
                  </a:lnTo>
                  <a:lnTo>
                    <a:pt x="621" y="260"/>
                  </a:lnTo>
                  <a:lnTo>
                    <a:pt x="621" y="260"/>
                  </a:lnTo>
                  <a:lnTo>
                    <a:pt x="622" y="259"/>
                  </a:lnTo>
                  <a:lnTo>
                    <a:pt x="622" y="260"/>
                  </a:lnTo>
                  <a:lnTo>
                    <a:pt x="623" y="260"/>
                  </a:lnTo>
                  <a:lnTo>
                    <a:pt x="623" y="259"/>
                  </a:lnTo>
                  <a:lnTo>
                    <a:pt x="624" y="259"/>
                  </a:lnTo>
                  <a:lnTo>
                    <a:pt x="624" y="260"/>
                  </a:lnTo>
                  <a:lnTo>
                    <a:pt x="625" y="260"/>
                  </a:lnTo>
                  <a:lnTo>
                    <a:pt x="625" y="259"/>
                  </a:lnTo>
                  <a:lnTo>
                    <a:pt x="626" y="259"/>
                  </a:lnTo>
                  <a:lnTo>
                    <a:pt x="626" y="259"/>
                  </a:lnTo>
                  <a:lnTo>
                    <a:pt x="627" y="258"/>
                  </a:lnTo>
                  <a:lnTo>
                    <a:pt x="627" y="259"/>
                  </a:lnTo>
                  <a:lnTo>
                    <a:pt x="628" y="259"/>
                  </a:lnTo>
                  <a:lnTo>
                    <a:pt x="628" y="260"/>
                  </a:lnTo>
                  <a:lnTo>
                    <a:pt x="629" y="260"/>
                  </a:lnTo>
                  <a:lnTo>
                    <a:pt x="629" y="260"/>
                  </a:lnTo>
                  <a:lnTo>
                    <a:pt x="630" y="259"/>
                  </a:lnTo>
                  <a:lnTo>
                    <a:pt x="630" y="260"/>
                  </a:lnTo>
                  <a:lnTo>
                    <a:pt x="631" y="260"/>
                  </a:lnTo>
                  <a:lnTo>
                    <a:pt x="631" y="259"/>
                  </a:lnTo>
                  <a:lnTo>
                    <a:pt x="632" y="260"/>
                  </a:lnTo>
                  <a:lnTo>
                    <a:pt x="632" y="260"/>
                  </a:lnTo>
                  <a:lnTo>
                    <a:pt x="633" y="260"/>
                  </a:lnTo>
                  <a:lnTo>
                    <a:pt x="633" y="260"/>
                  </a:lnTo>
                  <a:lnTo>
                    <a:pt x="634" y="260"/>
                  </a:lnTo>
                  <a:lnTo>
                    <a:pt x="634" y="260"/>
                  </a:lnTo>
                  <a:lnTo>
                    <a:pt x="635" y="260"/>
                  </a:lnTo>
                  <a:lnTo>
                    <a:pt x="635" y="260"/>
                  </a:lnTo>
                  <a:lnTo>
                    <a:pt x="636" y="260"/>
                  </a:lnTo>
                  <a:lnTo>
                    <a:pt x="636" y="260"/>
                  </a:lnTo>
                  <a:lnTo>
                    <a:pt x="637" y="260"/>
                  </a:lnTo>
                  <a:lnTo>
                    <a:pt x="637" y="260"/>
                  </a:lnTo>
                  <a:lnTo>
                    <a:pt x="638" y="260"/>
                  </a:lnTo>
                  <a:lnTo>
                    <a:pt x="638" y="260"/>
                  </a:lnTo>
                  <a:lnTo>
                    <a:pt x="639" y="260"/>
                  </a:lnTo>
                  <a:lnTo>
                    <a:pt x="639" y="260"/>
                  </a:lnTo>
                  <a:lnTo>
                    <a:pt x="640" y="260"/>
                  </a:lnTo>
                  <a:lnTo>
                    <a:pt x="640" y="260"/>
                  </a:lnTo>
                  <a:lnTo>
                    <a:pt x="641" y="260"/>
                  </a:lnTo>
                  <a:lnTo>
                    <a:pt x="641" y="260"/>
                  </a:lnTo>
                  <a:lnTo>
                    <a:pt x="642" y="260"/>
                  </a:lnTo>
                  <a:lnTo>
                    <a:pt x="642" y="259"/>
                  </a:lnTo>
                  <a:lnTo>
                    <a:pt x="643" y="260"/>
                  </a:lnTo>
                  <a:lnTo>
                    <a:pt x="643" y="260"/>
                  </a:lnTo>
                  <a:lnTo>
                    <a:pt x="644" y="260"/>
                  </a:lnTo>
                  <a:lnTo>
                    <a:pt x="644" y="260"/>
                  </a:lnTo>
                  <a:lnTo>
                    <a:pt x="645" y="260"/>
                  </a:lnTo>
                  <a:lnTo>
                    <a:pt x="645" y="260"/>
                  </a:lnTo>
                  <a:lnTo>
                    <a:pt x="646" y="260"/>
                  </a:lnTo>
                  <a:lnTo>
                    <a:pt x="646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8" y="260"/>
                  </a:lnTo>
                  <a:lnTo>
                    <a:pt x="648" y="260"/>
                  </a:lnTo>
                  <a:lnTo>
                    <a:pt x="649" y="260"/>
                  </a:lnTo>
                  <a:lnTo>
                    <a:pt x="649" y="260"/>
                  </a:lnTo>
                  <a:lnTo>
                    <a:pt x="650" y="260"/>
                  </a:lnTo>
                  <a:lnTo>
                    <a:pt x="650" y="260"/>
                  </a:lnTo>
                  <a:lnTo>
                    <a:pt x="651" y="260"/>
                  </a:lnTo>
                  <a:lnTo>
                    <a:pt x="651" y="259"/>
                  </a:lnTo>
                  <a:lnTo>
                    <a:pt x="652" y="260"/>
                  </a:lnTo>
                  <a:lnTo>
                    <a:pt x="652" y="260"/>
                  </a:lnTo>
                  <a:lnTo>
                    <a:pt x="653" y="260"/>
                  </a:lnTo>
                  <a:lnTo>
                    <a:pt x="653" y="260"/>
                  </a:lnTo>
                  <a:lnTo>
                    <a:pt x="654" y="260"/>
                  </a:lnTo>
                  <a:lnTo>
                    <a:pt x="654" y="260"/>
                  </a:lnTo>
                  <a:lnTo>
                    <a:pt x="655" y="260"/>
                  </a:lnTo>
                  <a:lnTo>
                    <a:pt x="655" y="260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7" y="260"/>
                  </a:lnTo>
                  <a:lnTo>
                    <a:pt x="657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9" y="260"/>
                  </a:lnTo>
                  <a:lnTo>
                    <a:pt x="659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1" y="260"/>
                  </a:lnTo>
                  <a:lnTo>
                    <a:pt x="661" y="260"/>
                  </a:lnTo>
                  <a:lnTo>
                    <a:pt x="662" y="260"/>
                  </a:lnTo>
                  <a:lnTo>
                    <a:pt x="662" y="259"/>
                  </a:lnTo>
                  <a:lnTo>
                    <a:pt x="663" y="260"/>
                  </a:lnTo>
                  <a:lnTo>
                    <a:pt x="663" y="259"/>
                  </a:lnTo>
                  <a:lnTo>
                    <a:pt x="664" y="260"/>
                  </a:lnTo>
                  <a:lnTo>
                    <a:pt x="664" y="260"/>
                  </a:lnTo>
                  <a:lnTo>
                    <a:pt x="665" y="260"/>
                  </a:lnTo>
                  <a:lnTo>
                    <a:pt x="665" y="260"/>
                  </a:lnTo>
                  <a:lnTo>
                    <a:pt x="666" y="260"/>
                  </a:lnTo>
                  <a:lnTo>
                    <a:pt x="666" y="259"/>
                  </a:lnTo>
                  <a:lnTo>
                    <a:pt x="667" y="259"/>
                  </a:lnTo>
                  <a:lnTo>
                    <a:pt x="667" y="260"/>
                  </a:lnTo>
                  <a:lnTo>
                    <a:pt x="668" y="260"/>
                  </a:lnTo>
                  <a:lnTo>
                    <a:pt x="668" y="260"/>
                  </a:lnTo>
                  <a:lnTo>
                    <a:pt x="669" y="260"/>
                  </a:lnTo>
                  <a:lnTo>
                    <a:pt x="669" y="260"/>
                  </a:lnTo>
                  <a:lnTo>
                    <a:pt x="670" y="260"/>
                  </a:lnTo>
                  <a:lnTo>
                    <a:pt x="670" y="259"/>
                  </a:lnTo>
                  <a:lnTo>
                    <a:pt x="671" y="260"/>
                  </a:lnTo>
                  <a:lnTo>
                    <a:pt x="671" y="260"/>
                  </a:lnTo>
                  <a:lnTo>
                    <a:pt x="672" y="260"/>
                  </a:lnTo>
                  <a:lnTo>
                    <a:pt x="672" y="260"/>
                  </a:lnTo>
                  <a:lnTo>
                    <a:pt x="673" y="260"/>
                  </a:lnTo>
                  <a:lnTo>
                    <a:pt x="673" y="260"/>
                  </a:lnTo>
                  <a:lnTo>
                    <a:pt x="674" y="260"/>
                  </a:lnTo>
                  <a:lnTo>
                    <a:pt x="674" y="260"/>
                  </a:lnTo>
                  <a:lnTo>
                    <a:pt x="675" y="260"/>
                  </a:lnTo>
                  <a:lnTo>
                    <a:pt x="675" y="259"/>
                  </a:lnTo>
                  <a:lnTo>
                    <a:pt x="676" y="260"/>
                  </a:lnTo>
                  <a:lnTo>
                    <a:pt x="676" y="259"/>
                  </a:lnTo>
                  <a:lnTo>
                    <a:pt x="677" y="259"/>
                  </a:lnTo>
                  <a:lnTo>
                    <a:pt x="677" y="260"/>
                  </a:lnTo>
                  <a:lnTo>
                    <a:pt x="678" y="260"/>
                  </a:lnTo>
                  <a:lnTo>
                    <a:pt x="678" y="260"/>
                  </a:lnTo>
                  <a:lnTo>
                    <a:pt x="679" y="259"/>
                  </a:lnTo>
                  <a:lnTo>
                    <a:pt x="679" y="260"/>
                  </a:lnTo>
                  <a:lnTo>
                    <a:pt x="680" y="260"/>
                  </a:lnTo>
                  <a:lnTo>
                    <a:pt x="680" y="260"/>
                  </a:lnTo>
                  <a:lnTo>
                    <a:pt x="681" y="260"/>
                  </a:lnTo>
                  <a:lnTo>
                    <a:pt x="681" y="259"/>
                  </a:lnTo>
                  <a:lnTo>
                    <a:pt x="682" y="259"/>
                  </a:lnTo>
                  <a:lnTo>
                    <a:pt x="682" y="260"/>
                  </a:lnTo>
                  <a:lnTo>
                    <a:pt x="683" y="260"/>
                  </a:lnTo>
                  <a:lnTo>
                    <a:pt x="683" y="260"/>
                  </a:lnTo>
                  <a:lnTo>
                    <a:pt x="684" y="260"/>
                  </a:lnTo>
                  <a:lnTo>
                    <a:pt x="684" y="260"/>
                  </a:lnTo>
                  <a:lnTo>
                    <a:pt x="685" y="260"/>
                  </a:lnTo>
                  <a:lnTo>
                    <a:pt x="685" y="260"/>
                  </a:lnTo>
                  <a:lnTo>
                    <a:pt x="686" y="260"/>
                  </a:lnTo>
                  <a:lnTo>
                    <a:pt x="686" y="260"/>
                  </a:lnTo>
                  <a:lnTo>
                    <a:pt x="687" y="260"/>
                  </a:lnTo>
                  <a:lnTo>
                    <a:pt x="687" y="259"/>
                  </a:lnTo>
                </a:path>
              </a:pathLst>
            </a:custGeom>
            <a:noFill/>
            <a:ln w="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13" name="Rectangle 213"/>
            <p:cNvSpPr>
              <a:spLocks noChangeArrowheads="1"/>
            </p:cNvSpPr>
            <p:nvPr/>
          </p:nvSpPr>
          <p:spPr bwMode="auto">
            <a:xfrm>
              <a:off x="1750" y="2258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47.97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14" name="Rectangle 214"/>
            <p:cNvSpPr>
              <a:spLocks noChangeArrowheads="1"/>
            </p:cNvSpPr>
            <p:nvPr/>
          </p:nvSpPr>
          <p:spPr bwMode="auto">
            <a:xfrm>
              <a:off x="2464" y="2886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83.07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15" name="Rectangle 215"/>
            <p:cNvSpPr>
              <a:spLocks noChangeArrowheads="1"/>
            </p:cNvSpPr>
            <p:nvPr/>
          </p:nvSpPr>
          <p:spPr bwMode="auto">
            <a:xfrm>
              <a:off x="2327" y="3110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82.07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16" name="Line 216"/>
            <p:cNvSpPr>
              <a:spLocks noChangeShapeType="1"/>
            </p:cNvSpPr>
            <p:nvPr/>
          </p:nvSpPr>
          <p:spPr bwMode="auto">
            <a:xfrm flipH="1" flipV="1">
              <a:off x="2439" y="3170"/>
              <a:ext cx="112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17" name="Rectangle 217"/>
            <p:cNvSpPr>
              <a:spLocks noChangeArrowheads="1"/>
            </p:cNvSpPr>
            <p:nvPr/>
          </p:nvSpPr>
          <p:spPr bwMode="auto">
            <a:xfrm>
              <a:off x="2085" y="3147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70.11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18" name="Line 218"/>
            <p:cNvSpPr>
              <a:spLocks noChangeShapeType="1"/>
            </p:cNvSpPr>
            <p:nvPr/>
          </p:nvSpPr>
          <p:spPr bwMode="auto">
            <a:xfrm flipH="1" flipV="1">
              <a:off x="2197" y="3207"/>
              <a:ext cx="112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19" name="Rectangle 219"/>
            <p:cNvSpPr>
              <a:spLocks noChangeArrowheads="1"/>
            </p:cNvSpPr>
            <p:nvPr/>
          </p:nvSpPr>
          <p:spPr bwMode="auto">
            <a:xfrm>
              <a:off x="2607" y="3184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85.56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20" name="Line 220"/>
            <p:cNvSpPr>
              <a:spLocks noChangeShapeType="1"/>
            </p:cNvSpPr>
            <p:nvPr/>
          </p:nvSpPr>
          <p:spPr bwMode="auto">
            <a:xfrm flipV="1">
              <a:off x="2625" y="3245"/>
              <a:ext cx="94" cy="4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21" name="Rectangle 221"/>
            <p:cNvSpPr>
              <a:spLocks noChangeArrowheads="1"/>
            </p:cNvSpPr>
            <p:nvPr/>
          </p:nvSpPr>
          <p:spPr bwMode="auto">
            <a:xfrm>
              <a:off x="2853" y="3189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102.41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22" name="Line 222"/>
            <p:cNvSpPr>
              <a:spLocks noChangeShapeType="1"/>
            </p:cNvSpPr>
            <p:nvPr/>
          </p:nvSpPr>
          <p:spPr bwMode="auto">
            <a:xfrm flipV="1">
              <a:off x="2967" y="3249"/>
              <a:ext cx="19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23" name="Rectangle 223"/>
            <p:cNvSpPr>
              <a:spLocks noChangeArrowheads="1"/>
            </p:cNvSpPr>
            <p:nvPr/>
          </p:nvSpPr>
          <p:spPr bwMode="auto">
            <a:xfrm>
              <a:off x="3331" y="3198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126.89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24" name="Rectangle 224"/>
            <p:cNvSpPr>
              <a:spLocks noChangeArrowheads="1"/>
            </p:cNvSpPr>
            <p:nvPr/>
          </p:nvSpPr>
          <p:spPr bwMode="auto">
            <a:xfrm>
              <a:off x="1594" y="3217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46.01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25" name="Line 225"/>
            <p:cNvSpPr>
              <a:spLocks noChangeShapeType="1"/>
            </p:cNvSpPr>
            <p:nvPr/>
          </p:nvSpPr>
          <p:spPr bwMode="auto">
            <a:xfrm flipH="1" flipV="1">
              <a:off x="1706" y="3277"/>
              <a:ext cx="112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26" name="Rectangle 226"/>
            <p:cNvSpPr>
              <a:spLocks noChangeArrowheads="1"/>
            </p:cNvSpPr>
            <p:nvPr/>
          </p:nvSpPr>
          <p:spPr bwMode="auto">
            <a:xfrm>
              <a:off x="3492" y="3324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134.78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27" name="Rectangle 227"/>
            <p:cNvSpPr>
              <a:spLocks noChangeArrowheads="1"/>
            </p:cNvSpPr>
            <p:nvPr/>
          </p:nvSpPr>
          <p:spPr bwMode="auto">
            <a:xfrm>
              <a:off x="1563" y="3324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43.63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28" name="Line 228"/>
            <p:cNvSpPr>
              <a:spLocks noChangeShapeType="1"/>
            </p:cNvSpPr>
            <p:nvPr/>
          </p:nvSpPr>
          <p:spPr bwMode="auto">
            <a:xfrm flipH="1" flipV="1">
              <a:off x="1675" y="3384"/>
              <a:ext cx="94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29" name="Rectangle 229"/>
            <p:cNvSpPr>
              <a:spLocks noChangeArrowheads="1"/>
            </p:cNvSpPr>
            <p:nvPr/>
          </p:nvSpPr>
          <p:spPr bwMode="auto">
            <a:xfrm>
              <a:off x="1315" y="3356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29.48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30" name="Line 230"/>
            <p:cNvSpPr>
              <a:spLocks noChangeShapeType="1"/>
            </p:cNvSpPr>
            <p:nvPr/>
          </p:nvSpPr>
          <p:spPr bwMode="auto">
            <a:xfrm flipH="1" flipV="1">
              <a:off x="1427" y="3417"/>
              <a:ext cx="56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31" name="Rectangle 231"/>
            <p:cNvSpPr>
              <a:spLocks noChangeArrowheads="1"/>
            </p:cNvSpPr>
            <p:nvPr/>
          </p:nvSpPr>
          <p:spPr bwMode="auto">
            <a:xfrm>
              <a:off x="3778" y="3356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144.13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32" name="Line 232"/>
            <p:cNvSpPr>
              <a:spLocks noChangeShapeType="1"/>
            </p:cNvSpPr>
            <p:nvPr/>
          </p:nvSpPr>
          <p:spPr bwMode="auto">
            <a:xfrm flipV="1">
              <a:off x="3818" y="3417"/>
              <a:ext cx="93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33" name="Rectangle 233"/>
            <p:cNvSpPr>
              <a:spLocks noChangeArrowheads="1"/>
            </p:cNvSpPr>
            <p:nvPr/>
          </p:nvSpPr>
          <p:spPr bwMode="auto">
            <a:xfrm>
              <a:off x="4262" y="3431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172.59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34" name="Rectangle 234"/>
            <p:cNvSpPr>
              <a:spLocks noChangeArrowheads="1"/>
            </p:cNvSpPr>
            <p:nvPr/>
          </p:nvSpPr>
          <p:spPr bwMode="auto">
            <a:xfrm>
              <a:off x="3977" y="3431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163.97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35" name="Line 235"/>
            <p:cNvSpPr>
              <a:spLocks noChangeShapeType="1"/>
            </p:cNvSpPr>
            <p:nvPr/>
          </p:nvSpPr>
          <p:spPr bwMode="auto">
            <a:xfrm flipH="1" flipV="1">
              <a:off x="4110" y="3491"/>
              <a:ext cx="111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36" name="Rectangle 236"/>
            <p:cNvSpPr>
              <a:spLocks noChangeArrowheads="1"/>
            </p:cNvSpPr>
            <p:nvPr/>
          </p:nvSpPr>
          <p:spPr bwMode="auto">
            <a:xfrm>
              <a:off x="1216" y="3431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27.29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37" name="Line 237"/>
            <p:cNvSpPr>
              <a:spLocks noChangeShapeType="1"/>
            </p:cNvSpPr>
            <p:nvPr/>
          </p:nvSpPr>
          <p:spPr bwMode="auto">
            <a:xfrm flipH="1" flipV="1">
              <a:off x="1328" y="3491"/>
              <a:ext cx="111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38" name="Rectangle 238"/>
            <p:cNvSpPr>
              <a:spLocks noChangeArrowheads="1"/>
            </p:cNvSpPr>
            <p:nvPr/>
          </p:nvSpPr>
          <p:spPr bwMode="auto">
            <a:xfrm>
              <a:off x="980" y="3449"/>
              <a:ext cx="22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19.24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39" name="Line 239"/>
            <p:cNvSpPr>
              <a:spLocks noChangeShapeType="1"/>
            </p:cNvSpPr>
            <p:nvPr/>
          </p:nvSpPr>
          <p:spPr bwMode="auto">
            <a:xfrm flipH="1" flipV="1">
              <a:off x="1092" y="3510"/>
              <a:ext cx="186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40" name="Rectangle 240"/>
            <p:cNvSpPr>
              <a:spLocks noChangeArrowheads="1"/>
            </p:cNvSpPr>
            <p:nvPr/>
          </p:nvSpPr>
          <p:spPr bwMode="auto">
            <a:xfrm>
              <a:off x="4548" y="3449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181.98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41" name="Line 241"/>
            <p:cNvSpPr>
              <a:spLocks noChangeShapeType="1"/>
            </p:cNvSpPr>
            <p:nvPr/>
          </p:nvSpPr>
          <p:spPr bwMode="auto">
            <a:xfrm flipV="1">
              <a:off x="4588" y="3510"/>
              <a:ext cx="93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42" name="Rectangle 242"/>
            <p:cNvSpPr>
              <a:spLocks noChangeArrowheads="1"/>
            </p:cNvSpPr>
            <p:nvPr/>
          </p:nvSpPr>
          <p:spPr bwMode="auto">
            <a:xfrm>
              <a:off x="4827" y="3459"/>
              <a:ext cx="26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197.48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43" name="Line 243"/>
            <p:cNvSpPr>
              <a:spLocks noChangeShapeType="1"/>
            </p:cNvSpPr>
            <p:nvPr/>
          </p:nvSpPr>
          <p:spPr bwMode="auto">
            <a:xfrm flipV="1">
              <a:off x="4904" y="3519"/>
              <a:ext cx="56" cy="5"/>
            </a:xfrm>
            <a:prstGeom prst="line">
              <a:avLst/>
            </a:prstGeom>
            <a:noFill/>
            <a:ln w="0">
              <a:solidFill>
                <a:srgbClr val="46B44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44" name="Rectangle 244"/>
            <p:cNvSpPr>
              <a:spLocks noChangeArrowheads="1"/>
            </p:cNvSpPr>
            <p:nvPr/>
          </p:nvSpPr>
          <p:spPr bwMode="auto">
            <a:xfrm>
              <a:off x="5159" y="954"/>
              <a:ext cx="41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NL: 2.83E9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45" name="Rectangle 245"/>
            <p:cNvSpPr>
              <a:spLocks noChangeArrowheads="1"/>
            </p:cNvSpPr>
            <p:nvPr/>
          </p:nvSpPr>
          <p:spPr bwMode="auto">
            <a:xfrm>
              <a:off x="5159" y="1038"/>
              <a:ext cx="31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TIC  MS 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46" name="Rectangle 246"/>
            <p:cNvSpPr>
              <a:spLocks noChangeArrowheads="1"/>
            </p:cNvSpPr>
            <p:nvPr/>
          </p:nvSpPr>
          <p:spPr bwMode="auto">
            <a:xfrm>
              <a:off x="5159" y="1108"/>
              <a:ext cx="57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RS_Contest_04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47" name="Rectangle 247"/>
            <p:cNvSpPr>
              <a:spLocks noChangeArrowheads="1"/>
            </p:cNvSpPr>
            <p:nvPr/>
          </p:nvSpPr>
          <p:spPr bwMode="auto">
            <a:xfrm>
              <a:off x="5159" y="2249"/>
              <a:ext cx="41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800000"/>
                  </a:solidFill>
                  <a:latin typeface="Arial" charset="0"/>
                </a:rPr>
                <a:t>NL: 4.22E8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48" name="Rectangle 248"/>
            <p:cNvSpPr>
              <a:spLocks noChangeArrowheads="1"/>
            </p:cNvSpPr>
            <p:nvPr/>
          </p:nvSpPr>
          <p:spPr bwMode="auto">
            <a:xfrm>
              <a:off x="5159" y="2332"/>
              <a:ext cx="60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800000"/>
                  </a:solidFill>
                  <a:latin typeface="Arial" charset="0"/>
                </a:rPr>
                <a:t>Base Peak m/z= 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49" name="Rectangle 249"/>
            <p:cNvSpPr>
              <a:spLocks noChangeArrowheads="1"/>
            </p:cNvSpPr>
            <p:nvPr/>
          </p:nvSpPr>
          <p:spPr bwMode="auto">
            <a:xfrm>
              <a:off x="5159" y="2402"/>
              <a:ext cx="70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800000"/>
                  </a:solidFill>
                  <a:latin typeface="Arial" charset="0"/>
                </a:rPr>
                <a:t>400.0-2000.0 F: + c 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50" name="Rectangle 250"/>
            <p:cNvSpPr>
              <a:spLocks noChangeArrowheads="1"/>
            </p:cNvSpPr>
            <p:nvPr/>
          </p:nvSpPr>
          <p:spPr bwMode="auto">
            <a:xfrm>
              <a:off x="5159" y="2472"/>
              <a:ext cx="34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800000"/>
                  </a:solidFill>
                  <a:latin typeface="Arial" charset="0"/>
                </a:rPr>
                <a:t>Full ms [ 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51" name="Rectangle 251"/>
            <p:cNvSpPr>
              <a:spLocks noChangeArrowheads="1"/>
            </p:cNvSpPr>
            <p:nvPr/>
          </p:nvSpPr>
          <p:spPr bwMode="auto">
            <a:xfrm>
              <a:off x="5159" y="2542"/>
              <a:ext cx="62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800000"/>
                  </a:solidFill>
                  <a:latin typeface="Arial" charset="0"/>
                </a:rPr>
                <a:t>400.00-2000.00]  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0652" name="Rectangle 252"/>
            <p:cNvSpPr>
              <a:spLocks noChangeArrowheads="1"/>
            </p:cNvSpPr>
            <p:nvPr/>
          </p:nvSpPr>
          <p:spPr bwMode="auto">
            <a:xfrm>
              <a:off x="5159" y="2612"/>
              <a:ext cx="70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700">
                  <a:solidFill>
                    <a:srgbClr val="800000"/>
                  </a:solidFill>
                  <a:latin typeface="Arial" charset="0"/>
                </a:rPr>
                <a:t>MS RS_Contest_04</a:t>
              </a:r>
              <a:endParaRPr lang="en-US" sz="1000">
                <a:latin typeface="Arial" charset="0"/>
              </a:endParaRPr>
            </a:p>
          </p:txBody>
        </p:sp>
      </p:grpSp>
      <p:sp>
        <p:nvSpPr>
          <p:cNvPr id="230653" name="Rectangle 253"/>
          <p:cNvSpPr>
            <a:spLocks noChangeArrowheads="1"/>
          </p:cNvSpPr>
          <p:nvPr/>
        </p:nvSpPr>
        <p:spPr bwMode="auto">
          <a:xfrm>
            <a:off x="56797" y="26469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600" b="1" dirty="0">
                <a:solidFill>
                  <a:srgbClr val="FF0000"/>
                </a:solidFill>
                <a:latin typeface="Arial" charset="0"/>
              </a:rPr>
              <a:t>Data acquired - Chromatogram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1224</Words>
  <Application>Microsoft Macintosh PowerPoint</Application>
  <PresentationFormat>On-screen Show (4:3)</PresentationFormat>
  <Paragraphs>233</Paragraphs>
  <Slides>25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 basic overview of Proteomics</vt:lpstr>
      <vt:lpstr>Slide 2</vt:lpstr>
      <vt:lpstr>Applications of Proteomics</vt:lpstr>
      <vt:lpstr>Top down or bottom up?</vt:lpstr>
      <vt:lpstr>Typical MS experiment (I)</vt:lpstr>
      <vt:lpstr>Slide 6</vt:lpstr>
      <vt:lpstr>Mass Spectrometry (MS) Stages</vt:lpstr>
      <vt:lpstr>Slide 8</vt:lpstr>
      <vt:lpstr>Slide 9</vt:lpstr>
      <vt:lpstr>Slide 10</vt:lpstr>
      <vt:lpstr>Tandem mass spectrum</vt:lpstr>
      <vt:lpstr>Tandem mass spectra (MS/MS) can be used for peptide sequencing</vt:lpstr>
      <vt:lpstr>Mascot</vt:lpstr>
      <vt:lpstr>Slide 14</vt:lpstr>
      <vt:lpstr>Slide 15</vt:lpstr>
      <vt:lpstr>Slide 16</vt:lpstr>
      <vt:lpstr>Quantitative Proteomics</vt:lpstr>
      <vt:lpstr>Relative quantitation methods</vt:lpstr>
      <vt:lpstr>Slide 19</vt:lpstr>
      <vt:lpstr>Quantitation methods (III)</vt:lpstr>
      <vt:lpstr>Slide 21</vt:lpstr>
      <vt:lpstr>Slide 22</vt:lpstr>
      <vt:lpstr>Slide 23</vt:lpstr>
      <vt:lpstr>Slide 24</vt:lpstr>
      <vt:lpstr>Absolute quantitation (targeted proteomics)</vt:lpstr>
    </vt:vector>
  </TitlesOfParts>
  <Company>CRG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Francesco Mancuso</dc:creator>
  <cp:lastModifiedBy>Francesco Mancuso</cp:lastModifiedBy>
  <cp:revision>54</cp:revision>
  <dcterms:created xsi:type="dcterms:W3CDTF">2012-02-21T11:43:11Z</dcterms:created>
  <dcterms:modified xsi:type="dcterms:W3CDTF">2012-02-21T11:48:39Z</dcterms:modified>
</cp:coreProperties>
</file>