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8"/>
  </p:notesMasterIdLst>
  <p:sldIdLst>
    <p:sldId id="288" r:id="rId3"/>
    <p:sldId id="283" r:id="rId4"/>
    <p:sldId id="284" r:id="rId5"/>
    <p:sldId id="286" r:id="rId6"/>
    <p:sldId id="287" r:id="rId7"/>
    <p:sldId id="285" r:id="rId8"/>
    <p:sldId id="260" r:id="rId9"/>
    <p:sldId id="274" r:id="rId10"/>
    <p:sldId id="275" r:id="rId11"/>
    <p:sldId id="263" r:id="rId12"/>
    <p:sldId id="265" r:id="rId13"/>
    <p:sldId id="273" r:id="rId14"/>
    <p:sldId id="266" r:id="rId15"/>
    <p:sldId id="267" r:id="rId16"/>
    <p:sldId id="289" r:id="rId17"/>
    <p:sldId id="291" r:id="rId18"/>
    <p:sldId id="294" r:id="rId19"/>
    <p:sldId id="295" r:id="rId20"/>
    <p:sldId id="296" r:id="rId21"/>
    <p:sldId id="293" r:id="rId22"/>
    <p:sldId id="264" r:id="rId23"/>
    <p:sldId id="268" r:id="rId24"/>
    <p:sldId id="277" r:id="rId25"/>
    <p:sldId id="300" r:id="rId26"/>
    <p:sldId id="301" r:id="rId27"/>
    <p:sldId id="280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281" r:id="rId38"/>
    <p:sldId id="319" r:id="rId39"/>
    <p:sldId id="320" r:id="rId40"/>
    <p:sldId id="321" r:id="rId41"/>
    <p:sldId id="323" r:id="rId42"/>
    <p:sldId id="327" r:id="rId43"/>
    <p:sldId id="325" r:id="rId44"/>
    <p:sldId id="302" r:id="rId45"/>
    <p:sldId id="303" r:id="rId46"/>
    <p:sldId id="304" r:id="rId47"/>
    <p:sldId id="305" r:id="rId48"/>
    <p:sldId id="331" r:id="rId49"/>
    <p:sldId id="307" r:id="rId50"/>
    <p:sldId id="308" r:id="rId51"/>
    <p:sldId id="328" r:id="rId52"/>
    <p:sldId id="329" r:id="rId53"/>
    <p:sldId id="330" r:id="rId54"/>
    <p:sldId id="332" r:id="rId55"/>
    <p:sldId id="309" r:id="rId56"/>
    <p:sldId id="282" r:id="rId57"/>
  </p:sldIdLst>
  <p:sldSz cx="9144000" cy="6858000" type="screen4x3"/>
  <p:notesSz cx="6858000" cy="9144000"/>
  <p:defaultTextStyle>
    <a:defPPr>
      <a:defRPr lang="en-US"/>
    </a:defPPr>
    <a:lvl1pPr marL="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EFF69"/>
    <a:srgbClr val="C2FFA6"/>
    <a:srgbClr val="31B7CC"/>
    <a:srgbClr val="5BB8CC"/>
    <a:srgbClr val="FEFFC6"/>
    <a:srgbClr val="FF8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65" autoAdjust="0"/>
  </p:normalViewPr>
  <p:slideViewPr>
    <p:cSldViewPr snapToGrid="0" snapToObjects="1">
      <p:cViewPr>
        <p:scale>
          <a:sx n="152" d="100"/>
          <a:sy n="152" d="100"/>
        </p:scale>
        <p:origin x="-8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1753C-FBD6-D944-BFAC-43C5E89DB34C}" type="datetimeFigureOut">
              <a:rPr lang="en-US" smtClean="0"/>
              <a:t>6/2/16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D0CCB-E4CE-C943-BAC7-906E0FDDB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3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peron" TargetMode="External"/><Relationship Id="rId4" Type="http://schemas.openxmlformats.org/officeDocument/2006/relationships/hyperlink" Target="https://en.wikipedia.org/wiki/Genome" TargetMode="External"/><Relationship Id="rId5" Type="http://schemas.openxmlformats.org/officeDocument/2006/relationships/hyperlink" Target="https://en.wikipedia.org/wiki/Escherichia_coli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461894-B953-3041-973A-1A706D4192F8}" type="slidenum">
              <a:rPr lang="en-US">
                <a:solidFill>
                  <a:prstClr val="white"/>
                </a:solidFill>
              </a:rPr>
              <a:pPr/>
              <a:t>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8D1772-7897-9340-AD05-043541C5D9DE}" type="slidenum">
              <a:rPr lang="en-US"/>
              <a:pPr/>
              <a:t>45</a:t>
            </a:fld>
            <a:endParaRPr lang="en-US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8A0255-2084-EF42-AAC7-2B3BF4F95A5F}" type="slidenum">
              <a:rPr lang="en-US"/>
              <a:pPr/>
              <a:t>46</a:t>
            </a:fld>
            <a:endParaRPr lang="en-US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94035D-56CA-8240-B55A-74A151E2B392}" type="slidenum">
              <a:rPr lang="en-US"/>
              <a:pPr/>
              <a:t>47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94035D-56CA-8240-B55A-74A151E2B392}" type="slidenum">
              <a:rPr lang="en-US"/>
              <a:pPr/>
              <a:t>48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348F49-E0F8-624A-861D-14B647C21832}" type="slidenum">
              <a:rPr lang="en-US"/>
              <a:pPr/>
              <a:t>49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94035D-56CA-8240-B55A-74A151E2B392}" type="slidenum">
              <a:rPr lang="en-US"/>
              <a:pPr/>
              <a:t>50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348F49-E0F8-624A-861D-14B647C21832}" type="slidenum">
              <a:rPr lang="en-US"/>
              <a:pPr/>
              <a:t>51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94035D-56CA-8240-B55A-74A151E2B392}" type="slidenum">
              <a:rPr lang="en-US"/>
              <a:pPr/>
              <a:t>52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94035D-56CA-8240-B55A-74A151E2B392}" type="slidenum">
              <a:rPr lang="en-US"/>
              <a:pPr/>
              <a:t>53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A4273C-B25A-8D46-8C70-751DF0D5F9FD}" type="slidenum">
              <a:rPr lang="en-US"/>
              <a:pPr/>
              <a:t>54</a:t>
            </a:fld>
            <a:endParaRPr lang="en-US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413D89-70B9-E64B-9CFC-51CBAFEC7597}" type="slidenum">
              <a:rPr lang="en-US"/>
              <a:pPr/>
              <a:t>5</a:t>
            </a:fld>
            <a:endParaRPr lang="en-US"/>
          </a:p>
        </p:txBody>
      </p:sp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693738"/>
            <a:ext cx="4478338" cy="33607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19445" cy="40452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D0CCB-E4CE-C943-BAC7-906E0FDDBB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62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meant by taxa proportions 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abundaces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extracted DNA was used as a template for the amplification of the V3-V4 regions of the 16S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 using the universal primers, V3-V4 Forward (5'-TCGTCGGCAGCGTCAGATGTGTATAAGAGACAGCCTACGGGNGGCWGCAG-3') and V3-V4 Reverse (5'-GTCTCGTGGGCTCGGAGATGTGTATAAGAGACAGGACTACHV GGGTATCTAATCC-3'), in a limited cycle PCR.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D0CCB-E4CE-C943-BAC7-906E0FDDBB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3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Bacterial 16S ribosomal RNA, 23S ribosomal RNA, and 5S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rRNA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genes are typically organized as a co-transcribed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operon.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may be one or more copies of the operon dispersed in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genome (for example,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Escherichia coli has seven).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D0CCB-E4CE-C943-BAC7-906E0FDDBB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9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meant by taxa proportions 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abundaces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extracted DNA was used as a template for the amplification of the V3-V4 regions of the 16S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 using the universal primers, V3-V4 Forward (5'-TCGTCGGCAGCGTCAGATGTGTATAAGAGACAGCCTACGGGNGGCWGCAG-3') and V3-V4 Reverse (5'-GTCTCGTGGGCTCGGAGATGTGTATAAGAGACAGGACTACHV GGGTATCTAATCC-3'), in a limited cycle PCR.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D0CCB-E4CE-C943-BAC7-906E0FDDBB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meant by taxa proportions 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abundaces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extracted DNA was used as a template for the amplification of the V3-V4 regions of the 16S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 using the universal primers, V3-V4 Forward (5'-TCGTCGGCAGCGTCAGATGTGTATAAGAGACAGCCTACGGGNGGCWGCAG-3') and V3-V4 Reverse (5'-GTCTCGTGGGCTCGGAGATGTGTATAAGAGACAGGACTACHV GGGTATCTAATCC-3'), in a limited cycle PCR.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D0CCB-E4CE-C943-BAC7-906E0FDDBB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C13B0B-B7DC-5F43-AA96-68E0ACD5DA83}" type="slidenum">
              <a:rPr lang="en-US"/>
              <a:pPr/>
              <a:t>43</a:t>
            </a:fld>
            <a:endParaRPr lang="en-US"/>
          </a:p>
        </p:txBody>
      </p:sp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C7294D-670D-CC44-A942-62B11105C31E}" type="slidenum">
              <a:rPr lang="en-US"/>
              <a:pPr/>
              <a:t>44</a:t>
            </a:fld>
            <a:endParaRPr lang="en-US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9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06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47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43200"/>
            <a:ext cx="7620000" cy="1143000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itchFamily="34" charset="0"/>
              <a:buNone/>
              <a:tabLst/>
              <a:defRPr lang="en-US" sz="3000" kern="1200" baseline="0" dirty="0" smtClean="0">
                <a:solidFill>
                  <a:srgbClr val="595959"/>
                </a:solidFill>
                <a:latin typeface="HelveticaNeue LightExt" charset="0"/>
                <a:ea typeface="+mj-ea"/>
                <a:cs typeface="+mj-cs"/>
              </a:defRPr>
            </a:lvl1pPr>
            <a:lvl2pPr marL="0" indent="0" algn="r" defTabSz="914400" rtl="0" eaLnBrk="1" latinLnBrk="0" hangingPunct="1">
              <a:spcBef>
                <a:spcPct val="0"/>
              </a:spcBef>
              <a:buNone/>
              <a:defRPr lang="en-US" sz="3000" kern="1200" dirty="0" smtClean="0">
                <a:solidFill>
                  <a:srgbClr val="595959"/>
                </a:solidFill>
                <a:latin typeface="HelveticaNeue LightExt" charset="0"/>
                <a:ea typeface="+mj-ea"/>
                <a:cs typeface="+mj-cs"/>
              </a:defRPr>
            </a:lvl2pPr>
            <a:lvl3pPr marL="0" indent="0" algn="r" defTabSz="914400" rtl="0" eaLnBrk="1" latinLnBrk="0" hangingPunct="1">
              <a:spcBef>
                <a:spcPct val="0"/>
              </a:spcBef>
              <a:buNone/>
              <a:defRPr lang="en-US" sz="3000" kern="1200" dirty="0" smtClean="0">
                <a:solidFill>
                  <a:srgbClr val="595959"/>
                </a:solidFill>
                <a:latin typeface="HelveticaNeue LightExt" charset="0"/>
                <a:ea typeface="+mj-ea"/>
                <a:cs typeface="+mj-cs"/>
              </a:defRPr>
            </a:lvl3pPr>
            <a:lvl4pPr marL="0" indent="0" algn="r" defTabSz="914400" rtl="0" eaLnBrk="1" latinLnBrk="0" hangingPunct="1">
              <a:spcBef>
                <a:spcPct val="0"/>
              </a:spcBef>
              <a:buNone/>
              <a:defRPr lang="en-US" sz="3000" kern="1200" dirty="0" smtClean="0">
                <a:solidFill>
                  <a:srgbClr val="595959"/>
                </a:solidFill>
                <a:latin typeface="HelveticaNeue LightExt" charset="0"/>
                <a:ea typeface="+mj-ea"/>
                <a:cs typeface="+mj-cs"/>
              </a:defRPr>
            </a:lvl4pPr>
            <a:lvl5pPr marL="0" indent="0" algn="r" defTabSz="914400" rtl="0" eaLnBrk="1" latinLnBrk="0" hangingPunct="1">
              <a:spcBef>
                <a:spcPct val="0"/>
              </a:spcBef>
              <a:buNone/>
              <a:defRPr lang="en-US" sz="3000" kern="1200" dirty="0">
                <a:solidFill>
                  <a:srgbClr val="595959"/>
                </a:solidFill>
                <a:latin typeface="HelveticaNeue LightExt" charset="0"/>
                <a:ea typeface="+mj-ea"/>
                <a:cs typeface="+mj-cs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lang="es-ES_tradnl" sz="3000" dirty="0" smtClean="0">
                <a:solidFill>
                  <a:srgbClr val="595959"/>
                </a:solidFill>
                <a:latin typeface="HelveticaNeue LightExt" charset="0"/>
              </a:rPr>
              <a:t>T</a:t>
            </a:r>
            <a:r>
              <a:rPr lang="es-ES_tradnl" altLang="ja-JP" sz="3000" dirty="0" smtClean="0">
                <a:solidFill>
                  <a:srgbClr val="595959"/>
                </a:solidFill>
                <a:latin typeface="HelveticaNeue LightExt" charset="0"/>
              </a:rPr>
              <a:t>ÍTOL DE LA </a:t>
            </a:r>
            <a:br>
              <a:rPr lang="es-ES_tradnl" altLang="ja-JP" sz="3000" dirty="0" smtClean="0">
                <a:solidFill>
                  <a:srgbClr val="595959"/>
                </a:solidFill>
                <a:latin typeface="HelveticaNeue LightExt" charset="0"/>
              </a:rPr>
            </a:br>
            <a:r>
              <a:rPr lang="es-ES_tradnl" sz="3000" dirty="0" smtClean="0">
                <a:solidFill>
                  <a:srgbClr val="595959"/>
                </a:solidFill>
                <a:latin typeface="HelveticaNeue LightExt" charset="0"/>
              </a:rPr>
              <a:t>PRESENTACI</a:t>
            </a:r>
            <a:r>
              <a:rPr lang="es-ES_tradnl" altLang="ja-JP" sz="3000" dirty="0" smtClean="0">
                <a:solidFill>
                  <a:srgbClr val="595959"/>
                </a:solidFill>
                <a:latin typeface="HelveticaNeue LightExt" charset="0"/>
              </a:rPr>
              <a:t>Ó XXX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0" y="3886200"/>
            <a:ext cx="3810000" cy="1752600"/>
          </a:xfrm>
        </p:spPr>
        <p:txBody>
          <a:bodyPr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rgbClr val="FF4A09"/>
              </a:buClr>
              <a:buFont typeface="Arial" pitchFamily="34" charset="0"/>
              <a:buChar char="•"/>
              <a:defRPr lang="es-ES_tradnl" sz="2500" kern="1200" dirty="0">
                <a:solidFill>
                  <a:srgbClr val="FF4A09"/>
                </a:solidFill>
                <a:latin typeface="Helvetica Light" charset="0"/>
                <a:ea typeface="+mn-ea"/>
                <a:cs typeface="+mn-cs"/>
              </a:defRPr>
            </a:lvl1pPr>
          </a:lstStyle>
          <a:p>
            <a:pPr algn="r"/>
            <a:r>
              <a:rPr lang="es-ES_tradnl" sz="2500" dirty="0" err="1" smtClean="0">
                <a:solidFill>
                  <a:srgbClr val="FF4A09"/>
                </a:solidFill>
                <a:latin typeface="Helvetica Light" charset="0"/>
              </a:rPr>
              <a:t>Subt</a:t>
            </a:r>
            <a:r>
              <a:rPr lang="es-ES_tradnl" altLang="ja-JP" sz="2500" dirty="0" err="1" smtClean="0">
                <a:solidFill>
                  <a:srgbClr val="FF4A09"/>
                </a:solidFill>
                <a:latin typeface="Helvetica Light" charset="0"/>
              </a:rPr>
              <a:t>í</a:t>
            </a:r>
            <a:r>
              <a:rPr lang="es-ES_tradnl" sz="2500" dirty="0" err="1" smtClean="0">
                <a:solidFill>
                  <a:srgbClr val="FF4A09"/>
                </a:solidFill>
                <a:latin typeface="Helvetica Light" charset="0"/>
              </a:rPr>
              <a:t>tol</a:t>
            </a:r>
            <a:r>
              <a:rPr lang="es-ES_tradnl" sz="2500" dirty="0" smtClean="0">
                <a:solidFill>
                  <a:srgbClr val="FF4A09"/>
                </a:solidFill>
                <a:latin typeface="Helvetica Light" charset="0"/>
              </a:rPr>
              <a:t> </a:t>
            </a:r>
            <a:r>
              <a:rPr lang="es-ES_tradnl" sz="2500" dirty="0" err="1" smtClean="0">
                <a:solidFill>
                  <a:srgbClr val="FF4A09"/>
                </a:solidFill>
                <a:latin typeface="Helvetica Light" charset="0"/>
              </a:rPr>
              <a:t>subt</a:t>
            </a:r>
            <a:r>
              <a:rPr lang="es-ES_tradnl" altLang="ja-JP" sz="2500" dirty="0" err="1" smtClean="0">
                <a:solidFill>
                  <a:srgbClr val="FF4A09"/>
                </a:solidFill>
                <a:latin typeface="Helvetica Light" charset="0"/>
              </a:rPr>
              <a:t>ítol</a:t>
            </a:r>
            <a:r>
              <a:rPr lang="es-ES_tradnl" altLang="ja-JP" sz="2500" dirty="0" smtClean="0">
                <a:solidFill>
                  <a:srgbClr val="FF4A09"/>
                </a:solidFill>
                <a:latin typeface="Helvetica Light" charset="0"/>
              </a:rPr>
              <a:t> </a:t>
            </a:r>
            <a:r>
              <a:rPr lang="es-ES_tradnl" altLang="ja-JP" sz="2500" dirty="0" err="1" smtClean="0">
                <a:solidFill>
                  <a:srgbClr val="FF4A09"/>
                </a:solidFill>
                <a:latin typeface="Helvetica Light" charset="0"/>
              </a:rPr>
              <a:t>subtítol</a:t>
            </a:r>
            <a:endParaRPr lang="es-ES_tradnl" sz="2500" dirty="0">
              <a:solidFill>
                <a:srgbClr val="FF4A09"/>
              </a:solidFill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7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CF0EBD3-8CBE-E547-9EF9-60ED9164F3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87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E32109-B62F-2040-A2C5-FCE738A04E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9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142CA5-272D-7843-BC7A-1EA40AA44B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81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8"/>
            <a:ext cx="4040640" cy="44068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360" y="1604328"/>
            <a:ext cx="4042080" cy="44068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E9832A-76B6-D34A-AF79-919C35A4F8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56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3621D4A-E70D-7A44-9B0B-7ED9AF5E70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10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07BB5DA-7AC5-3E40-BB48-7E849D5887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8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F3184E-7F49-164D-BA74-0FEAC3CCF4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8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16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C3C978-E0B8-EE41-9456-8FDF0E5299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33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B8B3022-6460-C343-A7C6-AB846D7F98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78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47353C-774E-9149-831D-60373DECAE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7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2560" y="273629"/>
            <a:ext cx="2054880" cy="573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27840" cy="573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28D39A4-B05B-F944-83BE-3F5390FE9E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03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0960" cy="11377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2560" cy="46516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6240" y="6247376"/>
            <a:ext cx="2890080" cy="46516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2560" cy="465169"/>
          </a:xfrm>
        </p:spPr>
        <p:txBody>
          <a:bodyPr/>
          <a:lstStyle>
            <a:lvl1pPr>
              <a:defRPr/>
            </a:lvl1pPr>
          </a:lstStyle>
          <a:p>
            <a:fld id="{A68495CA-57F5-2C46-8568-95790FE1E8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9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5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4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9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B00F-DC79-3D4A-993E-25F9CA2ACE51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B23A4-3A12-794A-B7D4-5DA45960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4571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45710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45710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4571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45710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45710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82"/>
            <a:ext cx="9142560" cy="88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1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0960" cy="113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8"/>
            <a:ext cx="8220960" cy="44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816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2560" cy="46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Tx/>
              <a:buFontTx/>
              <a:buNone/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smtClean="0">
              <a:ea typeface="ＭＳ Ｐゴシック" charset="0"/>
              <a:cs typeface="DejaVu Sans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6240" y="6247376"/>
            <a:ext cx="2890080" cy="46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Clr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smtClean="0">
              <a:ea typeface="ＭＳ Ｐゴシック" charset="0"/>
              <a:cs typeface="DejaVu Sans" charset="0"/>
            </a:endParaRP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4880" y="6247376"/>
            <a:ext cx="2122560" cy="46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Tx/>
              <a:buFontTx/>
              <a:buNone/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fld id="{1638345C-BD76-BD49-BEBC-C91CBD123DBE}" type="slidenum">
              <a:rPr lang="en-US" smtClean="0">
                <a:ea typeface="ＭＳ Ｐゴシック" charset="0"/>
                <a:cs typeface="DejaVu Sans" charset="0"/>
              </a:rPr>
              <a:pPr defTabSz="414726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en-US" smtClean="0"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4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14726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7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l" defTabSz="414726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7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2pPr>
      <a:lvl3pPr marL="1036815" indent="-207363" algn="l" defTabSz="414726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7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3pPr>
      <a:lvl4pPr marL="1451541" indent="-207363" algn="l" defTabSz="414726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7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4pPr>
      <a:lvl5pPr marL="1866268" indent="-207363" algn="l" defTabSz="414726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7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5pPr>
      <a:lvl6pPr marL="2280994" indent="-207363" algn="l" defTabSz="414726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7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6pPr>
      <a:lvl7pPr marL="2695720" indent="-207363" algn="l" defTabSz="414726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7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7pPr>
      <a:lvl8pPr marL="3110446" indent="-207363" algn="l" defTabSz="414726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7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8pPr>
      <a:lvl9pPr marL="3525172" indent="-207363" algn="l" defTabSz="414726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7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9pPr>
    </p:titleStyle>
    <p:bodyStyle>
      <a:lvl1pPr marL="311045" indent="-311045" algn="l" defTabSz="414726" rtl="0" fontAlgn="base">
        <a:lnSpc>
          <a:spcPct val="98000"/>
        </a:lnSpc>
        <a:spcBef>
          <a:spcPct val="0"/>
        </a:spcBef>
        <a:spcAft>
          <a:spcPts val="1418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fontAlgn="base">
        <a:lnSpc>
          <a:spcPct val="98000"/>
        </a:lnSpc>
        <a:spcBef>
          <a:spcPct val="0"/>
        </a:spcBef>
        <a:spcAft>
          <a:spcPts val="1134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fontAlgn="base">
        <a:lnSpc>
          <a:spcPct val="98000"/>
        </a:lnSpc>
        <a:spcBef>
          <a:spcPct val="0"/>
        </a:spcBef>
        <a:spcAft>
          <a:spcPts val="851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fontAlgn="base">
        <a:lnSpc>
          <a:spcPct val="98000"/>
        </a:lnSpc>
        <a:spcBef>
          <a:spcPct val="0"/>
        </a:spcBef>
        <a:spcAft>
          <a:spcPts val="567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fontAlgn="base">
        <a:lnSpc>
          <a:spcPct val="98000"/>
        </a:lnSpc>
        <a:spcBef>
          <a:spcPct val="0"/>
        </a:spcBef>
        <a:spcAft>
          <a:spcPts val="284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14726" rtl="0" fontAlgn="base">
        <a:lnSpc>
          <a:spcPct val="98000"/>
        </a:lnSpc>
        <a:spcBef>
          <a:spcPct val="0"/>
        </a:spcBef>
        <a:spcAft>
          <a:spcPts val="284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14726" rtl="0" fontAlgn="base">
        <a:lnSpc>
          <a:spcPct val="98000"/>
        </a:lnSpc>
        <a:spcBef>
          <a:spcPct val="0"/>
        </a:spcBef>
        <a:spcAft>
          <a:spcPts val="284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14726" rtl="0" fontAlgn="base">
        <a:lnSpc>
          <a:spcPct val="98000"/>
        </a:lnSpc>
        <a:spcBef>
          <a:spcPct val="0"/>
        </a:spcBef>
        <a:spcAft>
          <a:spcPts val="284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14726" rtl="0" fontAlgn="base">
        <a:lnSpc>
          <a:spcPct val="98000"/>
        </a:lnSpc>
        <a:spcBef>
          <a:spcPct val="0"/>
        </a:spcBef>
        <a:spcAft>
          <a:spcPts val="284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eengenes.lbl.gov/cgi-bin/JD_Tutorial/nph-Vocabulary.cgi%23prokaryot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emf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85800" y="3676170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414726" rtl="0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673930" indent="-259204" algn="l" defTabSz="414726" rtl="0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2pPr>
            <a:lvl3pPr marL="1036815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3pPr>
            <a:lvl4pPr marL="1451541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4pPr>
            <a:lvl5pPr marL="1866268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5pPr>
            <a:lvl6pPr marL="2280994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6pPr>
            <a:lvl7pPr marL="2695720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7pPr>
            <a:lvl8pPr marL="3110446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8pPr>
            <a:lvl9pPr marL="3525172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9pPr>
          </a:lstStyle>
          <a:p>
            <a:pPr algn="ctr"/>
            <a:r>
              <a:rPr lang="en-US" sz="3200" dirty="0" smtClean="0">
                <a:latin typeface="Gill Sans"/>
                <a:cs typeface="Gill Sans"/>
              </a:rPr>
              <a:t>Study of human mouth </a:t>
            </a:r>
            <a:r>
              <a:rPr lang="en-US" sz="3200" dirty="0" err="1" smtClean="0">
                <a:latin typeface="Gill Sans"/>
                <a:cs typeface="Gill Sans"/>
              </a:rPr>
              <a:t>microbiome</a:t>
            </a:r>
            <a:r>
              <a:rPr lang="en-US" sz="3200" dirty="0" smtClean="0">
                <a:latin typeface="Gill Sans"/>
                <a:cs typeface="Gill Sans"/>
              </a:rPr>
              <a:t> </a:t>
            </a:r>
            <a:br>
              <a:rPr lang="en-US" sz="3200" dirty="0" smtClean="0">
                <a:latin typeface="Gill Sans"/>
                <a:cs typeface="Gill Sans"/>
              </a:rPr>
            </a:br>
            <a:r>
              <a:rPr lang="en-US" sz="3200" dirty="0" smtClean="0">
                <a:latin typeface="Gill Sans"/>
                <a:cs typeface="Gill Sans"/>
              </a:rPr>
              <a:t>as a large citizen science project </a:t>
            </a:r>
            <a:endParaRPr lang="en-US" sz="3200" dirty="0">
              <a:latin typeface="Gill Sans"/>
              <a:cs typeface="Gill Sans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85800" y="5384801"/>
            <a:ext cx="7772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11045" indent="-311045" algn="l" defTabSz="414726" rtl="0" fontAlgn="base">
              <a:lnSpc>
                <a:spcPct val="98000"/>
              </a:lnSpc>
              <a:spcBef>
                <a:spcPct val="0"/>
              </a:spcBef>
              <a:spcAft>
                <a:spcPts val="1418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73930" indent="-259204" algn="l" defTabSz="414726" rtl="0" fontAlgn="base">
              <a:lnSpc>
                <a:spcPct val="98000"/>
              </a:lnSpc>
              <a:spcBef>
                <a:spcPct val="0"/>
              </a:spcBef>
              <a:spcAft>
                <a:spcPts val="1134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036815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ts val="851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51541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ts val="567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66268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ts val="284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ts val="284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ts val="284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ts val="284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414726" rtl="0" fontAlgn="base">
              <a:lnSpc>
                <a:spcPct val="98000"/>
              </a:lnSpc>
              <a:spcBef>
                <a:spcPct val="0"/>
              </a:spcBef>
              <a:spcAft>
                <a:spcPts val="284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  <a:latin typeface="Gill Sans"/>
                <a:cs typeface="Gill Sans"/>
              </a:rPr>
              <a:t>Julia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  <a:cs typeface="Gill Sans"/>
              </a:rPr>
              <a:t>Ponomarenko</a:t>
            </a:r>
            <a:r>
              <a:rPr lang="en-US" sz="2400" dirty="0" smtClean="0">
                <a:solidFill>
                  <a:schemeClr val="tx1"/>
                </a:solidFill>
                <a:latin typeface="Gill Sans"/>
                <a:cs typeface="Gill Sans"/>
              </a:rPr>
              <a:t>, CRG Bioinformatics Core</a:t>
            </a:r>
          </a:p>
          <a:p>
            <a:endParaRPr lang="en-US" sz="2400" dirty="0" smtClean="0">
              <a:solidFill>
                <a:schemeClr val="tx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455406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7962" r="15613"/>
          <a:stretch/>
        </p:blipFill>
        <p:spPr>
          <a:xfrm>
            <a:off x="3361944" y="4621904"/>
            <a:ext cx="1981229" cy="16105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14926" b="-11124"/>
          <a:stretch/>
        </p:blipFill>
        <p:spPr>
          <a:xfrm>
            <a:off x="5847770" y="1649363"/>
            <a:ext cx="2848160" cy="1957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5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"/>
                <a:cs typeface="Gill Sans"/>
              </a:rPr>
              <a:t>Bacterial community analysis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0661"/>
          <a:stretch/>
        </p:blipFill>
        <p:spPr>
          <a:xfrm>
            <a:off x="3139727" y="1728293"/>
            <a:ext cx="1857254" cy="1316762"/>
          </a:xfrm>
          <a:prstGeom prst="rect">
            <a:avLst/>
          </a:prstGeom>
        </p:spPr>
      </p:pic>
      <p:pic>
        <p:nvPicPr>
          <p:cNvPr id="15" name="Picture 14" descr="nrmicro3330-f1-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7" y="2804433"/>
            <a:ext cx="2626029" cy="35198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51533" y="2857111"/>
            <a:ext cx="184666" cy="36933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181471" y="2404046"/>
            <a:ext cx="666301" cy="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33341" y="3355502"/>
            <a:ext cx="310087" cy="371541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11799" y="3045055"/>
            <a:ext cx="1113115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>
                <a:latin typeface="Gill Sans"/>
                <a:cs typeface="Gill Sans"/>
              </a:rPr>
              <a:t>Sample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8354" y="6232502"/>
            <a:ext cx="1113115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 err="1">
                <a:latin typeface="Gill Sans"/>
                <a:cs typeface="Gill Sans"/>
              </a:rPr>
              <a:t>MiSeq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7876" y="6232502"/>
            <a:ext cx="3213922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16S </a:t>
            </a:r>
            <a:r>
              <a:rPr lang="en-US" sz="2000" dirty="0" err="1">
                <a:latin typeface="Gill Sans"/>
                <a:cs typeface="Gill Sans"/>
              </a:rPr>
              <a:t>rRNA</a:t>
            </a:r>
            <a:r>
              <a:rPr lang="en-US" sz="2000" dirty="0">
                <a:latin typeface="Gill Sans"/>
                <a:cs typeface="Gill Sans"/>
              </a:rPr>
              <a:t> (V3/V4 primers) </a:t>
            </a:r>
          </a:p>
        </p:txBody>
      </p:sp>
      <p:cxnSp>
        <p:nvCxnSpPr>
          <p:cNvPr id="32" name="Straight Arrow Connector 31"/>
          <p:cNvCxnSpPr>
            <a:endCxn id="15" idx="0"/>
          </p:cNvCxnSpPr>
          <p:nvPr/>
        </p:nvCxnSpPr>
        <p:spPr>
          <a:xfrm flipH="1">
            <a:off x="1610890" y="2404048"/>
            <a:ext cx="1313014" cy="40038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735754" y="4659252"/>
            <a:ext cx="776043" cy="30084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9610411" y="4233575"/>
            <a:ext cx="184666" cy="369332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none" lIns="91420" tIns="45711" rIns="91420" bIns="45711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169739" y="3087635"/>
            <a:ext cx="2517063" cy="70788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>
                <a:latin typeface="Gill Sans"/>
                <a:cs typeface="Gill Sans"/>
              </a:rPr>
              <a:t>Proportion of different taxa</a:t>
            </a:r>
          </a:p>
        </p:txBody>
      </p:sp>
    </p:spTree>
    <p:extLst>
      <p:ext uri="{BB962C8B-B14F-4D97-AF65-F5344CB8AC3E}">
        <p14:creationId xmlns:p14="http://schemas.microsoft.com/office/powerpoint/2010/main" val="11967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Why is 16S </a:t>
            </a:r>
            <a:r>
              <a:rPr lang="en-US" sz="3600" dirty="0" err="1" smtClean="0"/>
              <a:t>rRNA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2104"/>
            <a:ext cx="8290960" cy="5257800"/>
          </a:xfrm>
        </p:spPr>
        <p:txBody>
          <a:bodyPr>
            <a:noAutofit/>
          </a:bodyPr>
          <a:lstStyle/>
          <a:p>
            <a:pPr>
              <a:spcBef>
                <a:spcPts val="1079"/>
              </a:spcBef>
            </a:pPr>
            <a:r>
              <a:rPr lang="en-US" sz="2400" dirty="0">
                <a:latin typeface="Gill Sans"/>
                <a:cs typeface="Gill Sans"/>
              </a:rPr>
              <a:t>16S </a:t>
            </a:r>
            <a:r>
              <a:rPr lang="en-US" sz="2400" dirty="0" err="1">
                <a:latin typeface="Gill Sans"/>
                <a:cs typeface="Gill Sans"/>
              </a:rPr>
              <a:t>rRNA</a:t>
            </a:r>
            <a:r>
              <a:rPr lang="en-US" sz="2400" dirty="0">
                <a:latin typeface="Gill Sans"/>
                <a:cs typeface="Gill Sans"/>
              </a:rPr>
              <a:t> gene is unique to prokaryotes and found in all bacteria and </a:t>
            </a:r>
            <a:r>
              <a:rPr lang="en-US" sz="2400" dirty="0" err="1">
                <a:latin typeface="Gill Sans"/>
                <a:cs typeface="Gill Sans"/>
              </a:rPr>
              <a:t>archaea</a:t>
            </a:r>
            <a:r>
              <a:rPr lang="en-US" sz="2400" dirty="0">
                <a:latin typeface="Gill Sans"/>
                <a:cs typeface="Gill Sans"/>
              </a:rPr>
              <a:t>.</a:t>
            </a:r>
            <a:endParaRPr lang="en-US" sz="2400" dirty="0">
              <a:latin typeface="Gill Sans"/>
              <a:cs typeface="Gill Sans"/>
              <a:hlinkClick r:id="rId2"/>
            </a:endParaRPr>
          </a:p>
          <a:p>
            <a:pPr>
              <a:spcBef>
                <a:spcPts val="1079"/>
              </a:spcBef>
            </a:pPr>
            <a:r>
              <a:rPr lang="en-US" sz="2400" dirty="0">
                <a:latin typeface="Gill Sans"/>
                <a:cs typeface="Gill Sans"/>
              </a:rPr>
              <a:t>16S </a:t>
            </a:r>
            <a:r>
              <a:rPr lang="en-US" sz="2400" dirty="0" err="1">
                <a:latin typeface="Gill Sans"/>
                <a:cs typeface="Gill Sans"/>
              </a:rPr>
              <a:t>rRNA</a:t>
            </a:r>
            <a:r>
              <a:rPr lang="en-US" sz="2400" dirty="0">
                <a:latin typeface="Gill Sans"/>
                <a:cs typeface="Gill Sans"/>
              </a:rPr>
              <a:t> gene is relatively short at 1.5 kb, making it faster and cheaper to sequence than many other unique bacterial genes.   </a:t>
            </a:r>
          </a:p>
          <a:p>
            <a:pPr>
              <a:spcBef>
                <a:spcPts val="1079"/>
              </a:spcBef>
            </a:pPr>
            <a:r>
              <a:rPr lang="en-US" sz="2400" dirty="0" smtClean="0">
                <a:latin typeface="Gill Sans"/>
                <a:cs typeface="Gill Sans"/>
              </a:rPr>
              <a:t>Ribosomes </a:t>
            </a:r>
            <a:r>
              <a:rPr lang="en-US" sz="2400" dirty="0">
                <a:latin typeface="Gill Sans"/>
                <a:cs typeface="Gill Sans"/>
              </a:rPr>
              <a:t>(and correspondingly the DNA that codes for them) have been mostly conserved over time, due to their important function, translating mRNA into proteins.</a:t>
            </a:r>
          </a:p>
          <a:p>
            <a:pPr>
              <a:spcBef>
                <a:spcPts val="1079"/>
              </a:spcBef>
            </a:pPr>
            <a:r>
              <a:rPr lang="en-US" sz="2400" dirty="0" smtClean="0">
                <a:latin typeface="Gill Sans"/>
                <a:cs typeface="Gill Sans"/>
              </a:rPr>
              <a:t>16S </a:t>
            </a:r>
            <a:r>
              <a:rPr lang="en-US" sz="2400" dirty="0">
                <a:latin typeface="Gill Sans"/>
                <a:cs typeface="Gill Sans"/>
              </a:rPr>
              <a:t>genes have been sequenced </a:t>
            </a:r>
            <a:r>
              <a:rPr lang="en-US" sz="2400" dirty="0" smtClean="0">
                <a:latin typeface="Gill Sans"/>
                <a:cs typeface="Gill Sans"/>
              </a:rPr>
              <a:t>for </a:t>
            </a:r>
            <a:r>
              <a:rPr lang="en-US" sz="2400" dirty="0">
                <a:latin typeface="Gill Sans"/>
                <a:cs typeface="Gill Sans"/>
              </a:rPr>
              <a:t>more than </a:t>
            </a:r>
            <a:r>
              <a:rPr lang="en-US" sz="2400" dirty="0" smtClean="0">
                <a:latin typeface="Gill Sans"/>
                <a:cs typeface="Gill Sans"/>
              </a:rPr>
              <a:t>1.5 </a:t>
            </a:r>
            <a:r>
              <a:rPr lang="en-US" sz="2400" dirty="0">
                <a:latin typeface="Gill Sans"/>
                <a:cs typeface="Gill Sans"/>
              </a:rPr>
              <a:t>Million bacterial species (SILVA database).</a:t>
            </a:r>
          </a:p>
        </p:txBody>
      </p:sp>
    </p:spTree>
    <p:extLst>
      <p:ext uri="{BB962C8B-B14F-4D97-AF65-F5344CB8AC3E}">
        <p14:creationId xmlns:p14="http://schemas.microsoft.com/office/powerpoint/2010/main" val="268824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23" y="211918"/>
            <a:ext cx="8229600" cy="1143000"/>
          </a:xfrm>
        </p:spPr>
        <p:txBody>
          <a:bodyPr>
            <a:noAutofit/>
          </a:bodyPr>
          <a:lstStyle/>
          <a:p>
            <a:r>
              <a:rPr lang="en-US" sz="2200" dirty="0">
                <a:latin typeface="Gill Sans"/>
                <a:cs typeface="Gill Sans"/>
              </a:rPr>
              <a:t>In addition to highly conserved primer binding sites, 16S </a:t>
            </a:r>
            <a:r>
              <a:rPr lang="en-US" sz="2200" dirty="0" err="1">
                <a:latin typeface="Gill Sans"/>
                <a:cs typeface="Gill Sans"/>
              </a:rPr>
              <a:t>rRNA</a:t>
            </a:r>
            <a:r>
              <a:rPr lang="en-US" sz="2200" dirty="0">
                <a:latin typeface="Gill Sans"/>
                <a:cs typeface="Gill Sans"/>
              </a:rPr>
              <a:t> gene sequences contain nine </a:t>
            </a:r>
            <a:r>
              <a:rPr lang="en-US" sz="2200" dirty="0" err="1">
                <a:latin typeface="Gill Sans"/>
                <a:cs typeface="Gill Sans"/>
              </a:rPr>
              <a:t>hypervariable</a:t>
            </a:r>
            <a:r>
              <a:rPr lang="en-US" sz="2200" dirty="0">
                <a:latin typeface="Gill Sans"/>
                <a:cs typeface="Gill Sans"/>
              </a:rPr>
              <a:t> regions (V1 – V9) that can provide species-specific signatures useful for bacteria identification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9985" r="-39985"/>
          <a:stretch>
            <a:fillRect/>
          </a:stretch>
        </p:blipFill>
        <p:spPr>
          <a:xfrm>
            <a:off x="2488853" y="1728008"/>
            <a:ext cx="8533689" cy="4693201"/>
          </a:xfrm>
        </p:spPr>
      </p:pic>
      <p:pic>
        <p:nvPicPr>
          <p:cNvPr id="5" name="Picture 4" descr="nrmicro3330-f1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" y="1728006"/>
            <a:ext cx="3890661" cy="46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4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23" y="21191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16S  V3-V4 region (</a:t>
            </a:r>
            <a:r>
              <a:rPr lang="cs-CZ" sz="2800" dirty="0">
                <a:latin typeface="Gill Sans"/>
                <a:cs typeface="Gill Sans"/>
              </a:rPr>
              <a:t>433-497, 576-682)</a:t>
            </a:r>
            <a:r>
              <a:rPr lang="en-US" sz="2800" dirty="0">
                <a:latin typeface="Gill Sans"/>
                <a:cs typeface="Gill Sans"/>
              </a:rPr>
              <a:t> contains both the most and least variable sequences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9985" r="-39985"/>
          <a:stretch>
            <a:fillRect/>
          </a:stretch>
        </p:blipFill>
        <p:spPr>
          <a:xfrm>
            <a:off x="2488853" y="1728008"/>
            <a:ext cx="8533689" cy="4693201"/>
          </a:xfrm>
        </p:spPr>
      </p:pic>
      <p:grpSp>
        <p:nvGrpSpPr>
          <p:cNvPr id="13" name="Group 12"/>
          <p:cNvGrpSpPr/>
          <p:nvPr/>
        </p:nvGrpSpPr>
        <p:grpSpPr>
          <a:xfrm>
            <a:off x="326632" y="1728006"/>
            <a:ext cx="4107549" cy="4693202"/>
            <a:chOff x="151485" y="2804433"/>
            <a:chExt cx="2772419" cy="3519878"/>
          </a:xfrm>
        </p:grpSpPr>
        <p:pic>
          <p:nvPicPr>
            <p:cNvPr id="5" name="Picture 4" descr="nrmicro3330-f1-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875" y="2804433"/>
              <a:ext cx="2626029" cy="3519878"/>
            </a:xfrm>
            <a:prstGeom prst="rect">
              <a:avLst/>
            </a:prstGeom>
          </p:spPr>
        </p:pic>
        <p:sp>
          <p:nvSpPr>
            <p:cNvPr id="6" name="Donut 5"/>
            <p:cNvSpPr/>
            <p:nvPr/>
          </p:nvSpPr>
          <p:spPr>
            <a:xfrm>
              <a:off x="297875" y="2804433"/>
              <a:ext cx="1313015" cy="1817471"/>
            </a:xfrm>
            <a:prstGeom prst="donut">
              <a:avLst>
                <a:gd name="adj" fmla="val 0"/>
              </a:avLst>
            </a:prstGeom>
            <a:solidFill>
              <a:srgbClr val="C0504D"/>
            </a:solidFill>
            <a:ln w="38100" cmpd="sng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297875" y="4468774"/>
              <a:ext cx="611430" cy="4233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51485" y="3178622"/>
              <a:ext cx="611430" cy="4233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V="1">
            <a:off x="4814952" y="3910340"/>
            <a:ext cx="735898" cy="4819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814952" y="2136067"/>
            <a:ext cx="735898" cy="4819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onut 10"/>
          <p:cNvSpPr/>
          <p:nvPr/>
        </p:nvSpPr>
        <p:spPr>
          <a:xfrm>
            <a:off x="4468530" y="1796849"/>
            <a:ext cx="1945331" cy="2423311"/>
          </a:xfrm>
          <a:prstGeom prst="donut">
            <a:avLst>
              <a:gd name="adj" fmla="val 0"/>
            </a:avLst>
          </a:prstGeom>
          <a:solidFill>
            <a:srgbClr val="FFFF00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4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Alignment of 16S  V3-V4 regions of three species of the genus Staphylococcus and two species of the genus </a:t>
            </a:r>
            <a:r>
              <a:rPr lang="en-US" sz="2800" dirty="0" err="1">
                <a:latin typeface="Gill Sans"/>
                <a:cs typeface="Gill Sans"/>
              </a:rPr>
              <a:t>Macrococcus</a:t>
            </a:r>
            <a:r>
              <a:rPr lang="en-US" sz="2800" dirty="0">
                <a:latin typeface="Gill Sans"/>
                <a:cs typeface="Gill Sans"/>
              </a:rPr>
              <a:t> of the same family </a:t>
            </a:r>
            <a:r>
              <a:rPr lang="en-US" sz="2800" dirty="0" err="1"/>
              <a:t>Staphylococcaceae</a:t>
            </a:r>
            <a:r>
              <a:rPr lang="en-US" sz="2800" dirty="0">
                <a:latin typeface="Gill Sans"/>
                <a:cs typeface="Gill Sans"/>
              </a:rPr>
              <a:t>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59830" b="-259830"/>
          <a:stretch>
            <a:fillRect/>
          </a:stretch>
        </p:blipFill>
        <p:spPr>
          <a:xfrm>
            <a:off x="457200" y="813641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2" y="4094915"/>
            <a:ext cx="8369327" cy="758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2" y="5449364"/>
            <a:ext cx="8369327" cy="73001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682274" y="3362153"/>
            <a:ext cx="1" cy="22315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115290" y="3362153"/>
            <a:ext cx="1" cy="22315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723674" y="3362153"/>
            <a:ext cx="1" cy="22315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28290" y="3362153"/>
            <a:ext cx="1" cy="22315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700597" y="3323076"/>
            <a:ext cx="1" cy="22315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886212" y="3323076"/>
            <a:ext cx="1" cy="22315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98788" y="6067798"/>
            <a:ext cx="1" cy="22315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184723" y="6067798"/>
            <a:ext cx="1" cy="22315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32953" y="2605206"/>
            <a:ext cx="4184301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64253" y="5339604"/>
            <a:ext cx="6702039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23674" y="2235874"/>
            <a:ext cx="470071" cy="369332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V3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63753" y="4937749"/>
            <a:ext cx="470071" cy="369332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V4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3210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Caveats of using 16S </a:t>
            </a:r>
            <a:r>
              <a:rPr lang="en-US" sz="3600" dirty="0" err="1" smtClean="0"/>
              <a:t>rRNA</a:t>
            </a:r>
            <a:r>
              <a:rPr lang="en-US" sz="3600" dirty="0" smtClean="0"/>
              <a:t> gene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22" y="1365120"/>
            <a:ext cx="8469794" cy="52578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cs typeface="Gill Sans"/>
              </a:rPr>
              <a:t>No single region can differentiate among all bacteria; </a:t>
            </a:r>
            <a:r>
              <a:rPr lang="en-US" sz="2000" dirty="0" smtClean="0">
                <a:cs typeface="Gill Sans"/>
              </a:rPr>
              <a:t>thus</a:t>
            </a:r>
            <a:r>
              <a:rPr lang="en-US" sz="2000" dirty="0">
                <a:cs typeface="Gill Sans"/>
              </a:rPr>
              <a:t>,  V2 best distinguishes among </a:t>
            </a:r>
            <a:r>
              <a:rPr lang="en-US" sz="2000" i="1" dirty="0">
                <a:cs typeface="Gill Sans"/>
              </a:rPr>
              <a:t>Mycobacterial</a:t>
            </a:r>
            <a:r>
              <a:rPr lang="en-US" sz="2000" dirty="0">
                <a:cs typeface="Gill Sans"/>
              </a:rPr>
              <a:t> </a:t>
            </a:r>
            <a:r>
              <a:rPr lang="en-US" sz="2000" dirty="0" smtClean="0">
                <a:cs typeface="Gill Sans"/>
              </a:rPr>
              <a:t>species,  V3 </a:t>
            </a:r>
            <a:r>
              <a:rPr lang="en-US" sz="2000" dirty="0">
                <a:cs typeface="Gill Sans"/>
              </a:rPr>
              <a:t>among </a:t>
            </a:r>
            <a:r>
              <a:rPr lang="en-US" sz="2000" i="1" dirty="0" err="1">
                <a:cs typeface="Gill Sans"/>
              </a:rPr>
              <a:t>Haemophilus</a:t>
            </a:r>
            <a:r>
              <a:rPr lang="en-US" sz="2000" dirty="0">
                <a:cs typeface="Gill Sans"/>
              </a:rPr>
              <a:t> species. 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>
                <a:cs typeface="Gill Sans"/>
              </a:rPr>
              <a:t>Bacteria have from 1 to 15 copies of 16S genes depending on </a:t>
            </a:r>
            <a:r>
              <a:rPr lang="en-US" sz="2000" dirty="0" smtClean="0">
                <a:cs typeface="Gill Sans"/>
              </a:rPr>
              <a:t>species.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cs typeface="Gill Sans"/>
              </a:rPr>
              <a:t>Analysis pipelines usually produce estimates of per-taxon relative abundances based on the </a:t>
            </a:r>
            <a:r>
              <a:rPr lang="en-US" sz="2000" u="sng" dirty="0">
                <a:cs typeface="Gill Sans"/>
              </a:rPr>
              <a:t>number of copies of 16S genes</a:t>
            </a:r>
            <a:r>
              <a:rPr lang="en-US" sz="2000" b="1" dirty="0">
                <a:cs typeface="Gill Sans"/>
              </a:rPr>
              <a:t> </a:t>
            </a:r>
            <a:r>
              <a:rPr lang="en-US" sz="2000" dirty="0">
                <a:cs typeface="Gill Sans"/>
              </a:rPr>
              <a:t>recovered in a sequence library.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cs typeface="Gill Sans"/>
              </a:rPr>
              <a:t>The degree to which this assumption is warranted, and the effect of treating 16S gene abundance as </a:t>
            </a:r>
            <a:r>
              <a:rPr lang="en-US" sz="2000" u="sng" dirty="0">
                <a:cs typeface="Gill Sans"/>
              </a:rPr>
              <a:t>a surrogate measure of organismal abundance </a:t>
            </a:r>
            <a:r>
              <a:rPr lang="en-US" sz="2000" dirty="0">
                <a:cs typeface="Gill Sans"/>
              </a:rPr>
              <a:t>on estimates of microbial community </a:t>
            </a:r>
            <a:r>
              <a:rPr lang="en-US" sz="2000" dirty="0" smtClean="0">
                <a:cs typeface="Gill Sans"/>
              </a:rPr>
              <a:t>structure </a:t>
            </a:r>
            <a:r>
              <a:rPr lang="en-US" sz="2000" dirty="0">
                <a:cs typeface="Gill Sans"/>
              </a:rPr>
              <a:t>is unknown</a:t>
            </a:r>
            <a:r>
              <a:rPr lang="en-US" sz="2000" dirty="0" smtClean="0">
                <a:cs typeface="Gill Sans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Thus</a:t>
            </a:r>
            <a:r>
              <a:rPr lang="en-US" sz="2000" dirty="0"/>
              <a:t>, variation in 16S gene abundances can be caused by both genomic copy number variation and variation in the abundance of organisms.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There are approaches correcting </a:t>
            </a:r>
            <a:r>
              <a:rPr lang="en-US" sz="2000" dirty="0" smtClean="0"/>
              <a:t>for copy </a:t>
            </a:r>
            <a:r>
              <a:rPr lang="en-US" sz="2000" dirty="0"/>
              <a:t>number of </a:t>
            </a:r>
            <a:r>
              <a:rPr lang="en-US" sz="2000" dirty="0" smtClean="0"/>
              <a:t>16S genes. However, this number is known </a:t>
            </a:r>
            <a:r>
              <a:rPr lang="en-US" sz="2000" dirty="0"/>
              <a:t>for 2</a:t>
            </a:r>
            <a:r>
              <a:rPr lang="en-US" sz="2000" dirty="0" smtClean="0"/>
              <a:t>% of bacterial species (30,000 fully </a:t>
            </a:r>
            <a:r>
              <a:rPr lang="en-US" sz="2000" dirty="0"/>
              <a:t>sequenced </a:t>
            </a:r>
            <a:r>
              <a:rPr lang="en-US" sz="2000" dirty="0" smtClean="0"/>
              <a:t>genomes vs. 1,500,000 16S sequenced genes). 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cs typeface="Gill Sans"/>
              </a:rPr>
              <a:t>This </a:t>
            </a:r>
            <a:r>
              <a:rPr lang="en-US" sz="2000" dirty="0">
                <a:cs typeface="Gill Sans"/>
              </a:rPr>
              <a:t>can be a source of systematic bias in 16S surveys, along with differential DNA extraction and polymerase chain reaction amplification.</a:t>
            </a:r>
          </a:p>
        </p:txBody>
      </p:sp>
    </p:spTree>
    <p:extLst>
      <p:ext uri="{BB962C8B-B14F-4D97-AF65-F5344CB8AC3E}">
        <p14:creationId xmlns:p14="http://schemas.microsoft.com/office/powerpoint/2010/main" val="201109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Alternatives to 16S </a:t>
            </a:r>
            <a:r>
              <a:rPr lang="en-US" sz="3600" dirty="0" err="1" smtClean="0"/>
              <a:t>rRNA</a:t>
            </a:r>
            <a:r>
              <a:rPr lang="en-US" sz="3600" dirty="0" smtClean="0"/>
              <a:t> sequencing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28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 sequence along with 16S </a:t>
            </a:r>
            <a:r>
              <a:rPr lang="en-US" sz="2400" dirty="0" err="1" smtClean="0"/>
              <a:t>rRNA</a:t>
            </a:r>
            <a:r>
              <a:rPr lang="en-US" sz="2400" dirty="0" smtClean="0"/>
              <a:t> the </a:t>
            </a:r>
            <a:r>
              <a:rPr lang="en-US" sz="2400" dirty="0" smtClean="0"/>
              <a:t>gene(s) </a:t>
            </a:r>
            <a:r>
              <a:rPr lang="en-US" sz="2400" dirty="0" smtClean="0"/>
              <a:t>present in a single copy per genome.</a:t>
            </a:r>
          </a:p>
          <a:p>
            <a:endParaRPr lang="en-US" sz="2400" dirty="0"/>
          </a:p>
          <a:p>
            <a:r>
              <a:rPr lang="en-US" sz="2400" dirty="0" smtClean="0"/>
              <a:t>cpn60 gene is a good candidate: 555bp long, can be amplified with a universal PCR primer, mutations are uniform along the gene, shows lower sequence identity among species than 16S.</a:t>
            </a:r>
          </a:p>
          <a:p>
            <a:endParaRPr lang="en-US" sz="2400" dirty="0" smtClean="0"/>
          </a:p>
          <a:p>
            <a:r>
              <a:rPr lang="en-US" sz="2400" dirty="0" smtClean="0"/>
              <a:t>WGS </a:t>
            </a:r>
            <a:r>
              <a:rPr lang="en-US" sz="2400" dirty="0" smtClean="0"/>
              <a:t>and </a:t>
            </a:r>
            <a:r>
              <a:rPr lang="en-US" sz="2400" i="1" dirty="0" smtClean="0"/>
              <a:t>de novo </a:t>
            </a:r>
            <a:r>
              <a:rPr lang="en-US" sz="2400" dirty="0" smtClean="0"/>
              <a:t>assembly.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208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/>
          <p:cNvSpPr txBox="1">
            <a:spLocks/>
          </p:cNvSpPr>
          <p:nvPr/>
        </p:nvSpPr>
        <p:spPr>
          <a:xfrm>
            <a:off x="2019906" y="333404"/>
            <a:ext cx="6156417" cy="53860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n-US" sz="32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Amplicon</a:t>
            </a:r>
            <a:r>
              <a:rPr lang="en-US" sz="3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sequencing workflow</a:t>
            </a:r>
          </a:p>
        </p:txBody>
      </p:sp>
      <p:sp>
        <p:nvSpPr>
          <p:cNvPr id="9" name="Rectangle 8"/>
          <p:cNvSpPr/>
          <p:nvPr/>
        </p:nvSpPr>
        <p:spPr>
          <a:xfrm>
            <a:off x="2423072" y="2921000"/>
            <a:ext cx="863600" cy="381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6673" y="2921000"/>
            <a:ext cx="2606127" cy="3810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V3-V4 variable sequence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05501" y="2921000"/>
            <a:ext cx="863600" cy="381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870200" y="3479800"/>
            <a:ext cx="1282700" cy="895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86673" y="4375666"/>
            <a:ext cx="267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Bacterial universal primers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5207000" y="3632200"/>
            <a:ext cx="1143000" cy="743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96273" y="1873766"/>
            <a:ext cx="15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450-460 bases</a:t>
            </a:r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 rot="5400000">
            <a:off x="4468159" y="957804"/>
            <a:ext cx="403166" cy="31115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621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/>
          <p:cNvSpPr txBox="1">
            <a:spLocks/>
          </p:cNvSpPr>
          <p:nvPr/>
        </p:nvSpPr>
        <p:spPr>
          <a:xfrm>
            <a:off x="2019906" y="333404"/>
            <a:ext cx="6156417" cy="53860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n-US" sz="32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Amplicon</a:t>
            </a:r>
            <a:r>
              <a:rPr lang="en-US" sz="3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sequencing workflow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8672" y="2921000"/>
            <a:ext cx="9144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Index1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23072" y="2921000"/>
            <a:ext cx="863600" cy="381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6673" y="2921000"/>
            <a:ext cx="2606127" cy="3810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V3-V4 variable sequence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18907" y="2921000"/>
            <a:ext cx="9144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Index2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05501" y="2921000"/>
            <a:ext cx="863600" cy="381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03972" y="3479800"/>
            <a:ext cx="1282700" cy="895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84639" y="4375666"/>
            <a:ext cx="3742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Indexes for distinguishing the samples </a:t>
            </a:r>
          </a:p>
          <a:p>
            <a:pPr algn="ctr"/>
            <a:r>
              <a:rPr lang="en-US" dirty="0" smtClean="0"/>
              <a:t>(8 nucleotides)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5905501" y="3632200"/>
            <a:ext cx="1143000" cy="743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31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50" y="4465598"/>
            <a:ext cx="4141536" cy="2283935"/>
          </a:xfrm>
          <a:prstGeom prst="rect">
            <a:avLst/>
          </a:prstGeom>
        </p:spPr>
      </p:pic>
      <p:sp>
        <p:nvSpPr>
          <p:cNvPr id="7" name="Subtitle 4"/>
          <p:cNvSpPr txBox="1">
            <a:spLocks/>
          </p:cNvSpPr>
          <p:nvPr/>
        </p:nvSpPr>
        <p:spPr>
          <a:xfrm>
            <a:off x="2019906" y="333404"/>
            <a:ext cx="6156417" cy="53860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n-US" sz="32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Amplicon</a:t>
            </a:r>
            <a:r>
              <a:rPr lang="en-US" sz="3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sequencing workflow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200572" y="2921000"/>
            <a:ext cx="8705211" cy="381000"/>
            <a:chOff x="98972" y="2921000"/>
            <a:chExt cx="8705211" cy="381000"/>
          </a:xfrm>
        </p:grpSpPr>
        <p:sp>
          <p:nvSpPr>
            <p:cNvPr id="5" name="Rectangle 4"/>
            <p:cNvSpPr/>
            <p:nvPr/>
          </p:nvSpPr>
          <p:spPr>
            <a:xfrm>
              <a:off x="98972" y="2921000"/>
              <a:ext cx="1308100" cy="381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Nextera</a:t>
              </a:r>
              <a:r>
                <a:rPr lang="en-US" dirty="0" smtClean="0"/>
                <a:t> P5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07072" y="2921000"/>
              <a:ext cx="914400" cy="381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Index1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21472" y="2921000"/>
              <a:ext cx="863600" cy="3810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bac1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85073" y="2921000"/>
              <a:ext cx="2606127" cy="3810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V3-V4 variable sequence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09086" y="2921000"/>
              <a:ext cx="1295097" cy="381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Nextera</a:t>
              </a:r>
              <a:r>
                <a:rPr lang="en-US" dirty="0" smtClean="0"/>
                <a:t> P7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17307" y="2921000"/>
              <a:ext cx="914400" cy="381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Index2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03901" y="2921000"/>
              <a:ext cx="863600" cy="3810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bac2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610908" y="4096266"/>
            <a:ext cx="4412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adapters for sequencing with </a:t>
            </a:r>
            <a:r>
              <a:rPr lang="en-US" dirty="0" err="1" smtClean="0"/>
              <a:t>MiSeq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40372" y="3479800"/>
            <a:ext cx="1282700" cy="743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7153977" y="3479800"/>
            <a:ext cx="1143000" cy="743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8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938" y="1600202"/>
            <a:ext cx="7770861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What is </a:t>
            </a:r>
            <a:r>
              <a:rPr lang="en-US" sz="2400" dirty="0" err="1" smtClean="0"/>
              <a:t>Saca</a:t>
            </a:r>
            <a:r>
              <a:rPr lang="en-US" sz="2400" dirty="0" smtClean="0"/>
              <a:t> La </a:t>
            </a:r>
            <a:r>
              <a:rPr lang="en-US" sz="2400" dirty="0" err="1" smtClean="0"/>
              <a:t>Lengua</a:t>
            </a:r>
            <a:r>
              <a:rPr lang="en-US" sz="2400" dirty="0" smtClean="0"/>
              <a:t>?</a:t>
            </a:r>
          </a:p>
          <a:p>
            <a:endParaRPr lang="en-US" sz="2400" dirty="0" smtClean="0"/>
          </a:p>
          <a:p>
            <a:r>
              <a:rPr lang="en-US" sz="2400" dirty="0" smtClean="0"/>
              <a:t>How did we get data and what data?</a:t>
            </a:r>
          </a:p>
          <a:p>
            <a:endParaRPr lang="en-US" sz="2400" dirty="0" smtClean="0"/>
          </a:p>
          <a:p>
            <a:r>
              <a:rPr lang="en-US" sz="2400" dirty="0" smtClean="0"/>
              <a:t>How did we analyze them?</a:t>
            </a:r>
          </a:p>
          <a:p>
            <a:endParaRPr lang="en-US" sz="2400" dirty="0" smtClean="0"/>
          </a:p>
          <a:p>
            <a:r>
              <a:rPr lang="en-US" sz="2400" dirty="0" smtClean="0"/>
              <a:t>Benchmarking different pipelines on MOCK samples</a:t>
            </a:r>
          </a:p>
          <a:p>
            <a:endParaRPr lang="en-US" sz="2400" dirty="0" smtClean="0"/>
          </a:p>
          <a:p>
            <a:r>
              <a:rPr lang="en-US" sz="2400" dirty="0" smtClean="0"/>
              <a:t>Pilot study involving CRG people</a:t>
            </a:r>
          </a:p>
          <a:p>
            <a:endParaRPr lang="en-US" sz="2400" dirty="0"/>
          </a:p>
          <a:p>
            <a:r>
              <a:rPr lang="en-US" sz="2400" dirty="0" err="1" smtClean="0"/>
              <a:t>Saca</a:t>
            </a:r>
            <a:r>
              <a:rPr lang="en-US" sz="2400" dirty="0" smtClean="0"/>
              <a:t> la </a:t>
            </a:r>
            <a:r>
              <a:rPr lang="en-US" sz="2400" dirty="0" err="1" smtClean="0"/>
              <a:t>Lengua</a:t>
            </a:r>
            <a:r>
              <a:rPr lang="en-US" sz="2400" dirty="0" smtClean="0"/>
              <a:t> study:  preliminary results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034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00572" y="2921000"/>
            <a:ext cx="8705211" cy="381000"/>
            <a:chOff x="200572" y="2921000"/>
            <a:chExt cx="8705211" cy="381000"/>
          </a:xfrm>
        </p:grpSpPr>
        <p:sp>
          <p:nvSpPr>
            <p:cNvPr id="5" name="Rectangle 4"/>
            <p:cNvSpPr/>
            <p:nvPr/>
          </p:nvSpPr>
          <p:spPr>
            <a:xfrm>
              <a:off x="200572" y="2921000"/>
              <a:ext cx="1308100" cy="381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Nextera</a:t>
              </a:r>
              <a:r>
                <a:rPr lang="en-US" dirty="0" smtClean="0"/>
                <a:t> P5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08672" y="2921000"/>
              <a:ext cx="914400" cy="381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Index1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423072" y="2921000"/>
              <a:ext cx="863600" cy="3810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bac1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86673" y="2921000"/>
              <a:ext cx="2606127" cy="3810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V3-V4 variable sequence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10686" y="2921000"/>
              <a:ext cx="1295097" cy="381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Nextera</a:t>
              </a:r>
              <a:r>
                <a:rPr lang="en-US" dirty="0" smtClean="0"/>
                <a:t> P7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18907" y="2921000"/>
              <a:ext cx="914400" cy="381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Index2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05501" y="2921000"/>
              <a:ext cx="863600" cy="3810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bac2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476766" y="5308600"/>
            <a:ext cx="2007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148-152 bp overlap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002073" y="4713764"/>
            <a:ext cx="1001727" cy="381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Overlap</a:t>
            </a:r>
          </a:p>
        </p:txBody>
      </p:sp>
      <p:sp>
        <p:nvSpPr>
          <p:cNvPr id="21" name="Subtitle 4"/>
          <p:cNvSpPr txBox="1">
            <a:spLocks/>
          </p:cNvSpPr>
          <p:nvPr/>
        </p:nvSpPr>
        <p:spPr>
          <a:xfrm>
            <a:off x="1925591" y="471644"/>
            <a:ext cx="6156417" cy="53860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n-US" sz="32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Amplicon</a:t>
            </a:r>
            <a:r>
              <a:rPr lang="en-US" sz="3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sequencing workflow</a:t>
            </a:r>
          </a:p>
        </p:txBody>
      </p:sp>
      <p:sp>
        <p:nvSpPr>
          <p:cNvPr id="22" name="Right Arrow 21"/>
          <p:cNvSpPr/>
          <p:nvPr/>
        </p:nvSpPr>
        <p:spPr>
          <a:xfrm rot="10800000">
            <a:off x="4002073" y="4008120"/>
            <a:ext cx="2767027" cy="34798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>
            <a:off x="1508672" y="4356100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301 bp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877673" y="4725432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301 bp</a:t>
            </a:r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>
            <a:off x="2423072" y="3462020"/>
            <a:ext cx="2822028" cy="34798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86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92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Gill Sans"/>
                <a:cs typeface="Gill Sans"/>
              </a:rPr>
              <a:t>Sequencing of MOCK bacterial communities (even and staggered number of </a:t>
            </a:r>
            <a:r>
              <a:rPr lang="en-US" sz="3200" dirty="0" err="1">
                <a:latin typeface="Gill Sans"/>
                <a:cs typeface="Gill Sans"/>
              </a:rPr>
              <a:t>rrn</a:t>
            </a:r>
            <a:r>
              <a:rPr lang="en-US" sz="3200" dirty="0">
                <a:latin typeface="Gill Sans"/>
                <a:cs typeface="Gill Sans"/>
              </a:rPr>
              <a:t> operons)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962" r="15613"/>
          <a:stretch/>
        </p:blipFill>
        <p:spPr>
          <a:xfrm>
            <a:off x="713315" y="4107032"/>
            <a:ext cx="1659285" cy="134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0661"/>
          <a:stretch/>
        </p:blipFill>
        <p:spPr>
          <a:xfrm>
            <a:off x="3625735" y="1600200"/>
            <a:ext cx="1857254" cy="1316762"/>
          </a:xfrm>
          <a:prstGeom prst="rect">
            <a:avLst/>
          </a:prstGeom>
        </p:spPr>
      </p:pic>
      <p:pic>
        <p:nvPicPr>
          <p:cNvPr id="6" name="Picture 5" descr="nrmicro3330-f1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54" y="1323203"/>
            <a:ext cx="1346967" cy="1805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0791" y="5337450"/>
            <a:ext cx="1113115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 err="1">
                <a:latin typeface="Gill Sans"/>
                <a:cs typeface="Gill Sans"/>
              </a:rPr>
              <a:t>MiSeq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186" y="2962737"/>
            <a:ext cx="2931725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16S  (V3/V4 primers)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704378" y="2225926"/>
            <a:ext cx="700554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67349" y="3531324"/>
            <a:ext cx="0" cy="47252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767" y="1600200"/>
            <a:ext cx="2553230" cy="10928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59103" y="2981102"/>
            <a:ext cx="2931725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>
                <a:latin typeface="Gill Sans"/>
                <a:cs typeface="Gill Sans"/>
              </a:rPr>
              <a:t>WGS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645131" y="2225926"/>
            <a:ext cx="678317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475705" y="3531324"/>
            <a:ext cx="0" cy="47252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9196" y="4003844"/>
            <a:ext cx="1593021" cy="131569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919149" y="5319536"/>
            <a:ext cx="1113115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 err="1">
                <a:latin typeface="Gill Sans"/>
                <a:cs typeface="Gill Sans"/>
              </a:rPr>
              <a:t>HiSeq</a:t>
            </a:r>
            <a:endParaRPr lang="en-US" sz="2000" dirty="0">
              <a:latin typeface="Gill Sans"/>
              <a:cs typeface="Gill San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699592" y="4702042"/>
            <a:ext cx="556712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769471" y="4702042"/>
            <a:ext cx="539909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7906" y="4107032"/>
            <a:ext cx="2217223" cy="115552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560450" y="2981102"/>
            <a:ext cx="1933975" cy="70788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>
                <a:latin typeface="Gill Sans"/>
                <a:cs typeface="Gill Sans"/>
              </a:rPr>
              <a:t>20 species with known genomes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527436" y="5468646"/>
            <a:ext cx="0" cy="46145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00660" y="5997654"/>
            <a:ext cx="3853552" cy="70788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>
                <a:latin typeface="Gill Sans"/>
                <a:cs typeface="Gill Sans"/>
              </a:rPr>
              <a:t>Counting the number of operons and abundance for each species</a:t>
            </a:r>
          </a:p>
        </p:txBody>
      </p:sp>
    </p:spTree>
    <p:extLst>
      <p:ext uri="{BB962C8B-B14F-4D97-AF65-F5344CB8AC3E}">
        <p14:creationId xmlns:p14="http://schemas.microsoft.com/office/powerpoint/2010/main" val="4793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Species abundances were significantly different between 16S and WGS approaches: Even MOCK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735" y="2008909"/>
            <a:ext cx="5304628" cy="591266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24625" r="3321"/>
          <a:stretch/>
        </p:blipFill>
        <p:spPr>
          <a:xfrm>
            <a:off x="-1328496" y="2408385"/>
            <a:ext cx="5233590" cy="3541375"/>
          </a:xfrm>
        </p:spPr>
      </p:pic>
    </p:spTree>
    <p:extLst>
      <p:ext uri="{BB962C8B-B14F-4D97-AF65-F5344CB8AC3E}">
        <p14:creationId xmlns:p14="http://schemas.microsoft.com/office/powerpoint/2010/main" val="645585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6901" r="-26901"/>
          <a:stretch>
            <a:fillRect/>
          </a:stretch>
        </p:blipFill>
        <p:spPr>
          <a:xfrm>
            <a:off x="-1428559" y="2154383"/>
            <a:ext cx="6705230" cy="36876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151" y="2055092"/>
            <a:ext cx="5128891" cy="57573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3297" y="265402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Gill Sans"/>
                <a:cs typeface="Gill Sans"/>
              </a:rPr>
              <a:t>Species abundances were significantly different between 16S and WGS approaches: Staggered MOCK</a:t>
            </a:r>
          </a:p>
        </p:txBody>
      </p:sp>
    </p:spTree>
    <p:extLst>
      <p:ext uri="{BB962C8B-B14F-4D97-AF65-F5344CB8AC3E}">
        <p14:creationId xmlns:p14="http://schemas.microsoft.com/office/powerpoint/2010/main" val="330826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7962" r="15613"/>
          <a:stretch/>
        </p:blipFill>
        <p:spPr>
          <a:xfrm>
            <a:off x="3361944" y="4621904"/>
            <a:ext cx="1981229" cy="16105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14926" b="-11124"/>
          <a:stretch/>
        </p:blipFill>
        <p:spPr>
          <a:xfrm>
            <a:off x="5847770" y="1649363"/>
            <a:ext cx="2848160" cy="1957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5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"/>
                <a:cs typeface="Gill Sans"/>
              </a:rPr>
              <a:t>Bacterial community </a:t>
            </a:r>
            <a:r>
              <a:rPr lang="en-US" sz="3600" dirty="0" smtClean="0">
                <a:latin typeface="Gill Sans"/>
                <a:cs typeface="Gill Sans"/>
              </a:rPr>
              <a:t>analysis based on 16S</a:t>
            </a:r>
            <a:endParaRPr lang="en-US" sz="3600" dirty="0">
              <a:latin typeface="Gill Sans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0661"/>
          <a:stretch/>
        </p:blipFill>
        <p:spPr>
          <a:xfrm>
            <a:off x="3139727" y="1728293"/>
            <a:ext cx="1857254" cy="1316762"/>
          </a:xfrm>
          <a:prstGeom prst="rect">
            <a:avLst/>
          </a:prstGeom>
        </p:spPr>
      </p:pic>
      <p:pic>
        <p:nvPicPr>
          <p:cNvPr id="15" name="Picture 14" descr="nrmicro3330-f1-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7" y="2804433"/>
            <a:ext cx="2626029" cy="35198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51533" y="2857111"/>
            <a:ext cx="184666" cy="36933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181471" y="2404046"/>
            <a:ext cx="666301" cy="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443427" y="3927725"/>
            <a:ext cx="1" cy="61170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33341" y="3355502"/>
            <a:ext cx="310087" cy="371541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11799" y="3045055"/>
            <a:ext cx="1113115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>
                <a:latin typeface="Gill Sans"/>
                <a:cs typeface="Gill Sans"/>
              </a:rPr>
              <a:t>Sample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8354" y="6232502"/>
            <a:ext cx="1113115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 err="1">
                <a:latin typeface="Gill Sans"/>
                <a:cs typeface="Gill Sans"/>
              </a:rPr>
              <a:t>MiSeq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7876" y="6232502"/>
            <a:ext cx="3213922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16S </a:t>
            </a:r>
            <a:r>
              <a:rPr lang="en-US" sz="2000" dirty="0" err="1">
                <a:latin typeface="Gill Sans"/>
                <a:cs typeface="Gill Sans"/>
              </a:rPr>
              <a:t>rRNA</a:t>
            </a:r>
            <a:r>
              <a:rPr lang="en-US" sz="2000" dirty="0">
                <a:latin typeface="Gill Sans"/>
                <a:cs typeface="Gill Sans"/>
              </a:rPr>
              <a:t> (V3/V4 primers) </a:t>
            </a:r>
          </a:p>
        </p:txBody>
      </p:sp>
      <p:cxnSp>
        <p:nvCxnSpPr>
          <p:cNvPr id="32" name="Straight Arrow Connector 31"/>
          <p:cNvCxnSpPr>
            <a:endCxn id="15" idx="0"/>
          </p:cNvCxnSpPr>
          <p:nvPr/>
        </p:nvCxnSpPr>
        <p:spPr>
          <a:xfrm flipH="1">
            <a:off x="1610890" y="2404048"/>
            <a:ext cx="1313014" cy="40038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733104" y="5176623"/>
            <a:ext cx="765696" cy="1867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735754" y="4659252"/>
            <a:ext cx="776043" cy="30084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9610411" y="4233575"/>
            <a:ext cx="184666" cy="369332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none" lIns="91420" tIns="45711" rIns="91420" bIns="45711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169739" y="3087635"/>
            <a:ext cx="2517063" cy="70788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>
                <a:latin typeface="Gill Sans"/>
                <a:cs typeface="Gill Sans"/>
              </a:rPr>
              <a:t>Proportion of different taxa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598" y="4682343"/>
            <a:ext cx="1735869" cy="185279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FF0000"/>
                </a:solidFill>
                <a:latin typeface="Gill Sans"/>
                <a:cs typeface="Gill Sans"/>
              </a:rPr>
              <a:t>Mothur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008000"/>
                </a:solidFill>
                <a:latin typeface="Gill Sans"/>
                <a:cs typeface="Gill Sans"/>
              </a:rPr>
              <a:t>RiboPicker</a:t>
            </a:r>
            <a:endParaRPr lang="en-US" sz="2400" dirty="0">
              <a:solidFill>
                <a:srgbClr val="008000"/>
              </a:solidFill>
              <a:latin typeface="Gill Sans"/>
              <a:cs typeface="Gill Sans"/>
            </a:endParaRP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FF00FF"/>
                </a:solidFill>
                <a:latin typeface="Gill Sans"/>
                <a:cs typeface="Gill Sans"/>
              </a:rPr>
              <a:t>QIIME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Gill Sans"/>
                <a:cs typeface="Gill Sans"/>
              </a:rPr>
              <a:t>QUPARSE</a:t>
            </a:r>
            <a:endParaRPr lang="en-US" sz="2400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389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9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16S analysis benchmarking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2" y="1685591"/>
            <a:ext cx="8477624" cy="45259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100" dirty="0" smtClean="0"/>
              <a:t>Eight independent (the same </a:t>
            </a:r>
            <a:r>
              <a:rPr lang="en-US" sz="2100" dirty="0" err="1" smtClean="0"/>
              <a:t>MiSeq</a:t>
            </a:r>
            <a:r>
              <a:rPr lang="en-US" sz="2100" dirty="0" smtClean="0"/>
              <a:t>) runs were performed for sequencing the even and staggered MOCK communities of 20 </a:t>
            </a:r>
            <a:r>
              <a:rPr lang="en-US" sz="2100" dirty="0" smtClean="0"/>
              <a:t>species (HMP).</a:t>
            </a:r>
            <a:endParaRPr lang="en-US" sz="2100" dirty="0" smtClean="0"/>
          </a:p>
          <a:p>
            <a:pPr>
              <a:spcBef>
                <a:spcPts val="1200"/>
              </a:spcBef>
            </a:pPr>
            <a:r>
              <a:rPr lang="en-US" sz="2100" dirty="0" smtClean="0"/>
              <a:t>Reads </a:t>
            </a:r>
            <a:r>
              <a:rPr lang="en-US" sz="2100" dirty="0"/>
              <a:t>were mapped to </a:t>
            </a:r>
            <a:r>
              <a:rPr lang="en-US" sz="2100" dirty="0" smtClean="0"/>
              <a:t>20 </a:t>
            </a:r>
            <a:r>
              <a:rPr lang="en-US" sz="2100" dirty="0"/>
              <a:t>reference bacterial genomes using </a:t>
            </a:r>
            <a:r>
              <a:rPr lang="en-US" sz="2100" dirty="0" smtClean="0"/>
              <a:t>Bowtie2.</a:t>
            </a:r>
          </a:p>
          <a:p>
            <a:pPr>
              <a:spcBef>
                <a:spcPts val="1200"/>
              </a:spcBef>
            </a:pPr>
            <a:r>
              <a:rPr lang="en-US" sz="2100" dirty="0"/>
              <a:t>Four bioinformatics </a:t>
            </a:r>
            <a:r>
              <a:rPr lang="en-US" sz="2100" dirty="0" smtClean="0"/>
              <a:t>pipelines – </a:t>
            </a:r>
            <a:r>
              <a:rPr lang="en-US" sz="2100" dirty="0" err="1" smtClean="0"/>
              <a:t>mothur</a:t>
            </a:r>
            <a:r>
              <a:rPr lang="en-US" sz="2100" dirty="0" smtClean="0"/>
              <a:t>, QIIME, </a:t>
            </a:r>
            <a:r>
              <a:rPr lang="en-US" sz="2100" dirty="0" err="1" smtClean="0"/>
              <a:t>Riboicker</a:t>
            </a:r>
            <a:r>
              <a:rPr lang="en-US" sz="2100" dirty="0" smtClean="0"/>
              <a:t> </a:t>
            </a:r>
            <a:r>
              <a:rPr lang="en-US" sz="2100" dirty="0"/>
              <a:t>(based on the </a:t>
            </a:r>
            <a:r>
              <a:rPr lang="en-US" sz="2100" i="1" dirty="0" smtClean="0"/>
              <a:t>skewe</a:t>
            </a:r>
            <a:r>
              <a:rPr lang="en-US" sz="2100" dirty="0" smtClean="0"/>
              <a:t>r, </a:t>
            </a:r>
            <a:r>
              <a:rPr lang="en-US" sz="2100" i="1" dirty="0" smtClean="0"/>
              <a:t>pear</a:t>
            </a:r>
            <a:r>
              <a:rPr lang="en-US" sz="2100" dirty="0" smtClean="0"/>
              <a:t> </a:t>
            </a:r>
            <a:r>
              <a:rPr lang="en-US" sz="2100" dirty="0"/>
              <a:t>and </a:t>
            </a:r>
            <a:r>
              <a:rPr lang="en-US" sz="2100" i="1" dirty="0" err="1" smtClean="0"/>
              <a:t>ribopicker</a:t>
            </a:r>
            <a:r>
              <a:rPr lang="en-US" sz="2100" dirty="0" smtClean="0"/>
              <a:t> </a:t>
            </a:r>
            <a:r>
              <a:rPr lang="en-US" sz="2100" dirty="0"/>
              <a:t>algorithms</a:t>
            </a:r>
            <a:r>
              <a:rPr lang="en-US" sz="2100" dirty="0" smtClean="0"/>
              <a:t>), </a:t>
            </a:r>
            <a:r>
              <a:rPr lang="en-US" sz="2100" dirty="0"/>
              <a:t>QUPARSE (UPARSE imported into QIIME) </a:t>
            </a:r>
            <a:r>
              <a:rPr lang="en-US" sz="2100" dirty="0" smtClean="0"/>
              <a:t> </a:t>
            </a:r>
            <a:r>
              <a:rPr lang="en-US" sz="2100" dirty="0"/>
              <a:t>– </a:t>
            </a:r>
            <a:r>
              <a:rPr lang="en-US" sz="2100" dirty="0" smtClean="0"/>
              <a:t>were </a:t>
            </a:r>
            <a:r>
              <a:rPr lang="en-US" sz="2100" dirty="0"/>
              <a:t>set up and tested</a:t>
            </a:r>
            <a:r>
              <a:rPr lang="en-US" sz="2100" dirty="0" smtClean="0"/>
              <a:t>.</a:t>
            </a:r>
          </a:p>
          <a:p>
            <a:pPr marL="354799" indent="-354799" algn="just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sz="2100" dirty="0"/>
              <a:t>Taxonomic annotations on globally trimmed non-chimeric representative sequences in QIIME, </a:t>
            </a:r>
            <a:r>
              <a:rPr lang="en-US" sz="2100" dirty="0" err="1"/>
              <a:t>mothur</a:t>
            </a:r>
            <a:r>
              <a:rPr lang="en-US" sz="2100" dirty="0"/>
              <a:t>, and </a:t>
            </a:r>
            <a:r>
              <a:rPr lang="en-US" sz="2100" dirty="0" err="1" smtClean="0"/>
              <a:t>Ribopicker</a:t>
            </a:r>
            <a:r>
              <a:rPr lang="en-US" sz="2100" dirty="0" smtClean="0"/>
              <a:t> </a:t>
            </a:r>
            <a:r>
              <a:rPr lang="en-US" sz="2100" dirty="0"/>
              <a:t>were performed by the RDP Classifier using the SILVA database </a:t>
            </a:r>
            <a:r>
              <a:rPr lang="en-US" sz="2100" dirty="0" smtClean="0">
                <a:solidFill>
                  <a:srgbClr val="000000"/>
                </a:solidFill>
              </a:rPr>
              <a:t>with </a:t>
            </a:r>
            <a:r>
              <a:rPr lang="en-US" sz="2100" dirty="0">
                <a:solidFill>
                  <a:srgbClr val="000000"/>
                </a:solidFill>
              </a:rPr>
              <a:t>≥90% bootstrap confidence</a:t>
            </a:r>
            <a:r>
              <a:rPr lang="en-US" sz="2100" dirty="0" smtClean="0">
                <a:solidFill>
                  <a:srgbClr val="000000"/>
                </a:solidFill>
              </a:rPr>
              <a:t>.       </a:t>
            </a:r>
            <a:r>
              <a:rPr lang="en-US" sz="2100" dirty="0">
                <a:solidFill>
                  <a:srgbClr val="000000"/>
                </a:solidFill>
              </a:rPr>
              <a:t>In QUPARSE, the </a:t>
            </a:r>
            <a:r>
              <a:rPr lang="en-US" sz="2100" dirty="0" err="1" smtClean="0">
                <a:solidFill>
                  <a:srgbClr val="000000"/>
                </a:solidFill>
              </a:rPr>
              <a:t>GreenGenes</a:t>
            </a:r>
            <a:r>
              <a:rPr lang="en-US" sz="2100" dirty="0" smtClean="0">
                <a:solidFill>
                  <a:srgbClr val="000000"/>
                </a:solidFill>
              </a:rPr>
              <a:t> </a:t>
            </a:r>
            <a:r>
              <a:rPr lang="en-US" sz="2100" dirty="0">
                <a:solidFill>
                  <a:srgbClr val="000000"/>
                </a:solidFill>
              </a:rPr>
              <a:t>Database </a:t>
            </a:r>
            <a:r>
              <a:rPr lang="en-US" sz="2100" dirty="0" smtClean="0">
                <a:solidFill>
                  <a:srgbClr val="000000"/>
                </a:solidFill>
              </a:rPr>
              <a:t>was </a:t>
            </a:r>
            <a:r>
              <a:rPr lang="en-US" sz="2100" dirty="0">
                <a:solidFill>
                  <a:srgbClr val="000000"/>
                </a:solidFill>
              </a:rPr>
              <a:t>used</a:t>
            </a:r>
            <a:r>
              <a:rPr lang="en-US" sz="2100" dirty="0" smtClean="0">
                <a:solidFill>
                  <a:srgbClr val="000000"/>
                </a:solidFill>
              </a:rPr>
              <a:t>.</a:t>
            </a:r>
          </a:p>
          <a:p>
            <a:pPr marL="354799" indent="-354799" algn="just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sz="2100" dirty="0" smtClean="0"/>
              <a:t>Performance </a:t>
            </a:r>
            <a:r>
              <a:rPr lang="en-US" sz="2100" dirty="0"/>
              <a:t>of the methods were evaluated using the HMP parametric R statistical </a:t>
            </a:r>
            <a:r>
              <a:rPr lang="en-US" sz="2100" dirty="0" smtClean="0"/>
              <a:t>package.</a:t>
            </a:r>
            <a:endParaRPr lang="en-US" sz="2100" dirty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63127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2800" dirty="0">
                <a:ea typeface="Open Sans" pitchFamily="34" charset="0"/>
                <a:cs typeface="Arial" panose="020B0604020202020204" pitchFamily="34" charset="0"/>
              </a:rPr>
              <a:t>All but QUPARSE distributions were </a:t>
            </a:r>
            <a:r>
              <a:rPr lang="en-US" altLang="en-US" sz="2800" u="sng" dirty="0">
                <a:ea typeface="Open Sans" pitchFamily="34" charset="0"/>
                <a:cs typeface="Arial" panose="020B0604020202020204" pitchFamily="34" charset="0"/>
              </a:rPr>
              <a:t>not</a:t>
            </a:r>
            <a:r>
              <a:rPr lang="en-US" altLang="en-US" sz="2800" dirty="0">
                <a:ea typeface="Open Sans" pitchFamily="34" charset="0"/>
                <a:cs typeface="Arial" panose="020B0604020202020204" pitchFamily="34" charset="0"/>
              </a:rPr>
              <a:t> significantly different from 16S mapping data: </a:t>
            </a:r>
            <a:r>
              <a:rPr lang="en-US" altLang="en-US" sz="2800" dirty="0" smtClean="0">
                <a:ea typeface="Open Sans" pitchFamily="34" charset="0"/>
                <a:cs typeface="Arial" panose="020B0604020202020204" pitchFamily="34" charset="0"/>
              </a:rPr>
              <a:t>Even MOCK</a:t>
            </a:r>
            <a:endParaRPr lang="en-US" altLang="en-US" sz="2800" dirty="0">
              <a:ea typeface="Open Sans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661" y="32417336"/>
            <a:ext cx="11835467" cy="67398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171" y="1910858"/>
            <a:ext cx="3378644" cy="4675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473" y="1910858"/>
            <a:ext cx="6041585" cy="64121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72931" y="82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4648" y="6238080"/>
            <a:ext cx="4751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"/>
                <a:cs typeface="Gill Sans"/>
              </a:rPr>
              <a:t>QUPARSE:  p-value &lt; 0.0004, based on the Likelihood-Ratio test statistic comparing the </a:t>
            </a:r>
            <a:r>
              <a:rPr lang="en-US" sz="1400" dirty="0" err="1">
                <a:latin typeface="Gill Sans"/>
                <a:cs typeface="Gill Sans"/>
              </a:rPr>
              <a:t>Drichlet</a:t>
            </a:r>
            <a:r>
              <a:rPr lang="en-US" sz="1400" dirty="0">
                <a:latin typeface="Gill Sans"/>
                <a:cs typeface="Gill Sans"/>
              </a:rPr>
              <a:t> parameter vectors.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117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1899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Gill Sans"/>
                <a:cs typeface="Gill Sans"/>
              </a:rPr>
              <a:t>Genera abundances in Staggered MOCK estimated by all four pipelines were </a:t>
            </a:r>
            <a:r>
              <a:rPr lang="en-US" sz="2400" u="sng" dirty="0" smtClean="0">
                <a:latin typeface="Gill Sans"/>
                <a:cs typeface="Gill Sans"/>
              </a:rPr>
              <a:t>not</a:t>
            </a:r>
            <a:r>
              <a:rPr lang="en-US" sz="2400" dirty="0" smtClean="0">
                <a:latin typeface="Gill Sans"/>
                <a:cs typeface="Gill Sans"/>
              </a:rPr>
              <a:t> significantly different from 16S mapping data</a:t>
            </a:r>
            <a:endParaRPr lang="en-US" sz="2400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33" y="1848071"/>
            <a:ext cx="3355532" cy="4643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899" y="1848071"/>
            <a:ext cx="5956252" cy="63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0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latin typeface="Gill Sans"/>
                <a:cs typeface="Gill Sans"/>
              </a:rPr>
              <a:t>For both even and staggered MOCK, QIIME and </a:t>
            </a:r>
            <a:r>
              <a:rPr lang="en-US" sz="2000" dirty="0" err="1" smtClean="0">
                <a:latin typeface="Gill Sans"/>
                <a:cs typeface="Gill Sans"/>
              </a:rPr>
              <a:t>Ribopiker</a:t>
            </a:r>
            <a:r>
              <a:rPr lang="en-US" sz="2000" dirty="0" smtClean="0">
                <a:latin typeface="Gill Sans"/>
                <a:cs typeface="Gill Sans"/>
              </a:rPr>
              <a:t> assigned more than 70% of sequenced reads, which was significantly more than </a:t>
            </a:r>
            <a:r>
              <a:rPr lang="en-US" sz="2000" dirty="0" err="1" smtClean="0">
                <a:latin typeface="Gill Sans"/>
                <a:cs typeface="Gill Sans"/>
              </a:rPr>
              <a:t>Mothur</a:t>
            </a:r>
            <a:r>
              <a:rPr lang="en-US" sz="2000" dirty="0" smtClean="0">
                <a:latin typeface="Gill Sans"/>
                <a:cs typeface="Gill Sans"/>
              </a:rPr>
              <a:t> or QUPARSE did. </a:t>
            </a:r>
            <a:r>
              <a:rPr lang="en-US" sz="2000" dirty="0">
                <a:latin typeface="Gill Sans"/>
                <a:cs typeface="Gill Sans"/>
              </a:rPr>
              <a:t> </a:t>
            </a:r>
            <a:r>
              <a:rPr lang="en-US" sz="2000" dirty="0" smtClean="0">
                <a:latin typeface="Gill Sans"/>
                <a:cs typeface="Gill Sans"/>
              </a:rPr>
              <a:t>QUPARSE performed the worst, leaving more than a half sequenced reads unassigned.</a:t>
            </a:r>
            <a:endParaRPr lang="en-US" sz="2000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4" y="1587918"/>
            <a:ext cx="7721197" cy="56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1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atin typeface="Gill Sans"/>
                <a:cs typeface="Gill Sans"/>
              </a:rPr>
              <a:t>Percentage of false-positively assigned reads was low in all tested methods. </a:t>
            </a:r>
            <a:br>
              <a:rPr lang="en-US" sz="2400" dirty="0" smtClean="0">
                <a:latin typeface="Gill Sans"/>
                <a:cs typeface="Gill Sans"/>
              </a:rPr>
            </a:br>
            <a:endParaRPr lang="en-US" sz="2400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85" y="1121924"/>
            <a:ext cx="8332196" cy="60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3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9187" r="-29187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2"/>
            <a:ext cx="7203209" cy="67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Gill Sans"/>
                <a:cs typeface="Gill Sans"/>
              </a:rPr>
              <a:t>A note on counting FP</a:t>
            </a:r>
            <a:endParaRPr lang="en-US" sz="3600" dirty="0">
              <a:latin typeface="Gill Sans"/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120" y="233203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ill Sans"/>
                <a:cs typeface="Gill Sans"/>
              </a:rPr>
              <a:t>We are not interested in genera to which a very low number of reads were assigned.</a:t>
            </a:r>
          </a:p>
          <a:p>
            <a:r>
              <a:rPr lang="en-US" sz="2400" dirty="0" smtClean="0">
                <a:latin typeface="Gill Sans"/>
                <a:cs typeface="Gill Sans"/>
              </a:rPr>
              <a:t>Am abundance threshold must be always imposed.</a:t>
            </a:r>
          </a:p>
          <a:p>
            <a:r>
              <a:rPr lang="en-US" sz="2400" dirty="0" smtClean="0">
                <a:latin typeface="Gill Sans"/>
                <a:cs typeface="Gill Sans"/>
              </a:rPr>
              <a:t>For example, </a:t>
            </a:r>
            <a:r>
              <a:rPr lang="en-US" sz="2400" dirty="0">
                <a:latin typeface="Gill Sans"/>
                <a:cs typeface="Gill Sans"/>
              </a:rPr>
              <a:t>i</a:t>
            </a:r>
            <a:r>
              <a:rPr lang="en-US" sz="2400" dirty="0" smtClean="0">
                <a:latin typeface="Gill Sans"/>
                <a:cs typeface="Gill Sans"/>
              </a:rPr>
              <a:t>n </a:t>
            </a:r>
            <a:r>
              <a:rPr lang="en-US" sz="2400" dirty="0">
                <a:latin typeface="Gill Sans"/>
                <a:cs typeface="Gill Sans"/>
              </a:rPr>
              <a:t>MOCK Staggered, the lowest abundance is 0.022% (for four genera). </a:t>
            </a:r>
            <a:endParaRPr lang="en-US" sz="2400" dirty="0" smtClean="0">
              <a:latin typeface="Gill Sans"/>
              <a:cs typeface="Gill Sans"/>
            </a:endParaRPr>
          </a:p>
          <a:p>
            <a:r>
              <a:rPr lang="en-US" sz="2400" dirty="0" smtClean="0">
                <a:latin typeface="Gill Sans"/>
                <a:cs typeface="Gill Sans"/>
              </a:rPr>
              <a:t>Also, one of a very commonly used threshold for pooling rare taxa is 1%.</a:t>
            </a:r>
          </a:p>
        </p:txBody>
      </p:sp>
    </p:spTree>
    <p:extLst>
      <p:ext uri="{BB962C8B-B14F-4D97-AF65-F5344CB8AC3E}">
        <p14:creationId xmlns:p14="http://schemas.microsoft.com/office/powerpoint/2010/main" val="278672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477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Gill Sans"/>
                <a:cs typeface="Gill Sans"/>
              </a:rPr>
              <a:t>Even MOCK, threshold on genera abundance of 1% and 0.022%</a:t>
            </a:r>
            <a:endParaRPr lang="en-US" sz="3200" dirty="0">
              <a:latin typeface="Gill Sans"/>
              <a:cs typeface="Gill Sans"/>
            </a:endParaRPr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868019"/>
              </p:ext>
            </p:extLst>
          </p:nvPr>
        </p:nvGraphicFramePr>
        <p:xfrm>
          <a:off x="895350" y="1939747"/>
          <a:ext cx="7353300" cy="4358640"/>
        </p:xfrm>
        <a:graphic>
          <a:graphicData uri="http://schemas.openxmlformats.org/drawingml/2006/table">
            <a:tbl>
              <a:tblPr/>
              <a:tblGrid>
                <a:gridCol w="977900"/>
                <a:gridCol w="1193800"/>
                <a:gridCol w="647700"/>
                <a:gridCol w="647700"/>
                <a:gridCol w="647700"/>
                <a:gridCol w="647700"/>
                <a:gridCol w="647700"/>
                <a:gridCol w="647700"/>
                <a:gridCol w="647700"/>
                <a:gridCol w="647700"/>
              </a:tblGrid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data4ra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data5ra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data6ra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data7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data8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data9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Threshold on abundance 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FN genera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Mothur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Ribopiker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QIIME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QUPARSE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FP genera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Mothur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Ribopiker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QIIME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QUPARSE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Threshold on abundance 0.022%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FN genera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Mothur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Ribopiker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QIIME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QUPARSE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FP genera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Mothur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Ribopiker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QIIME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QUPARSE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16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139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Gill Sans"/>
                <a:cs typeface="Gill Sans"/>
              </a:rPr>
              <a:t>Even MOCK, threshold on genera abundance of 0.022%. </a:t>
            </a:r>
            <a:br>
              <a:rPr lang="en-US" sz="2000" dirty="0" smtClean="0">
                <a:latin typeface="Gill Sans"/>
                <a:cs typeface="Gill Sans"/>
              </a:rPr>
            </a:br>
            <a:r>
              <a:rPr lang="en-US" sz="2000" dirty="0" err="1" smtClean="0">
                <a:latin typeface="Gill Sans"/>
                <a:cs typeface="Gill Sans"/>
              </a:rPr>
              <a:t>Mothur</a:t>
            </a:r>
            <a:r>
              <a:rPr lang="en-US" sz="2000" dirty="0" smtClean="0">
                <a:latin typeface="Gill Sans"/>
                <a:cs typeface="Gill Sans"/>
              </a:rPr>
              <a:t> and QUPARSE gave the same number of false positive genera, which was significantly lower than QIIME or </a:t>
            </a:r>
            <a:r>
              <a:rPr lang="en-US" sz="2000" dirty="0" err="1" smtClean="0">
                <a:latin typeface="Gill Sans"/>
                <a:cs typeface="Gill Sans"/>
              </a:rPr>
              <a:t>Ribopiker</a:t>
            </a:r>
            <a:r>
              <a:rPr lang="en-US" sz="2000" dirty="0" smtClean="0">
                <a:latin typeface="Gill Sans"/>
                <a:cs typeface="Gill Sans"/>
              </a:rPr>
              <a:t> did (p-value  &lt; 0.001).</a:t>
            </a:r>
            <a:endParaRPr lang="en-US" sz="2000" dirty="0">
              <a:latin typeface="Gill Sans"/>
              <a:cs typeface="Gill San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864" r="-7864"/>
          <a:stretch>
            <a:fillRect/>
          </a:stretch>
        </p:blipFill>
        <p:spPr>
          <a:xfrm>
            <a:off x="1503254" y="1734342"/>
            <a:ext cx="9497287" cy="5223142"/>
          </a:xfrm>
        </p:spPr>
      </p:pic>
    </p:spTree>
    <p:extLst>
      <p:ext uri="{BB962C8B-B14F-4D97-AF65-F5344CB8AC3E}">
        <p14:creationId xmlns:p14="http://schemas.microsoft.com/office/powerpoint/2010/main" val="373109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477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Gill Sans"/>
                <a:cs typeface="Gill Sans"/>
              </a:rPr>
              <a:t>Staggered MOCK, threshold on genera abundance of 0.022% and 0.01%</a:t>
            </a:r>
            <a:endParaRPr lang="en-US" sz="3200" dirty="0">
              <a:latin typeface="Gill Sans"/>
              <a:cs typeface="Gill Sans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973515"/>
              </p:ext>
            </p:extLst>
          </p:nvPr>
        </p:nvGraphicFramePr>
        <p:xfrm>
          <a:off x="895350" y="2066667"/>
          <a:ext cx="7353300" cy="4389120"/>
        </p:xfrm>
        <a:graphic>
          <a:graphicData uri="http://schemas.openxmlformats.org/drawingml/2006/table">
            <a:tbl>
              <a:tblPr/>
              <a:tblGrid>
                <a:gridCol w="977900"/>
                <a:gridCol w="1193800"/>
                <a:gridCol w="647700"/>
                <a:gridCol w="647700"/>
                <a:gridCol w="647700"/>
                <a:gridCol w="647700"/>
                <a:gridCol w="647700"/>
                <a:gridCol w="647700"/>
                <a:gridCol w="647700"/>
                <a:gridCol w="647700"/>
              </a:tblGrid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data4ra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data5ra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data6ra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data9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Threshold on abundance 0.022%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FN genera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Mothur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Ribopiker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QIIME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QUPARSE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FP genera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Mothur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Ribopiker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QIIME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QUPARSE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Threshold on abundance 0.01%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FN genera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Mothur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Ribopiker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QIIME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QUPARSE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FP genera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Mothur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Ribopiker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QIIME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QUPARSE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04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139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Gill Sans"/>
                <a:cs typeface="Gill Sans"/>
              </a:rPr>
              <a:t>Staggered MOCK. For both thresholds on genera abundance of 0.022% and 0.01%,  </a:t>
            </a:r>
            <a:r>
              <a:rPr lang="en-US" sz="2000" dirty="0" err="1" smtClean="0">
                <a:latin typeface="Gill Sans"/>
                <a:cs typeface="Gill Sans"/>
              </a:rPr>
              <a:t>Mothur</a:t>
            </a:r>
            <a:r>
              <a:rPr lang="en-US" sz="2000" dirty="0" smtClean="0">
                <a:latin typeface="Gill Sans"/>
                <a:cs typeface="Gill Sans"/>
              </a:rPr>
              <a:t> and QUPARSE gave the same number of false positive genera, which was significantly lower than QIIME or </a:t>
            </a:r>
            <a:r>
              <a:rPr lang="en-US" sz="2000" dirty="0" err="1" smtClean="0">
                <a:latin typeface="Gill Sans"/>
                <a:cs typeface="Gill Sans"/>
              </a:rPr>
              <a:t>Ribopiker</a:t>
            </a:r>
            <a:r>
              <a:rPr lang="en-US" sz="2000" dirty="0" smtClean="0">
                <a:latin typeface="Gill Sans"/>
                <a:cs typeface="Gill Sans"/>
              </a:rPr>
              <a:t> did (p-value  &lt; 0.001).</a:t>
            </a:r>
            <a:endParaRPr lang="en-US" sz="2000" dirty="0">
              <a:latin typeface="Gill Sans"/>
              <a:cs typeface="Gill San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864" r="-7864"/>
          <a:stretch>
            <a:fillRect/>
          </a:stretch>
        </p:blipFill>
        <p:spPr>
          <a:xfrm>
            <a:off x="-244214" y="1922539"/>
            <a:ext cx="9388214" cy="5163156"/>
          </a:xfrm>
        </p:spPr>
      </p:pic>
    </p:spTree>
    <p:extLst>
      <p:ext uri="{BB962C8B-B14F-4D97-AF65-F5344CB8AC3E}">
        <p14:creationId xmlns:p14="http://schemas.microsoft.com/office/powerpoint/2010/main" val="35849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Gill Sans"/>
                <a:cs typeface="Gill Sans"/>
              </a:rPr>
              <a:t>Among the four methods tested, </a:t>
            </a:r>
            <a:br>
              <a:rPr lang="en-US" sz="3600" dirty="0" smtClean="0">
                <a:latin typeface="Gill Sans"/>
                <a:cs typeface="Gill Sans"/>
              </a:rPr>
            </a:br>
            <a:r>
              <a:rPr lang="en-US" sz="3600" dirty="0" smtClean="0">
                <a:latin typeface="Gill Sans"/>
                <a:cs typeface="Gill Sans"/>
              </a:rPr>
              <a:t>the winner was </a:t>
            </a:r>
            <a:r>
              <a:rPr lang="is-IS" sz="3600" dirty="0" smtClean="0">
                <a:latin typeface="Gill Sans"/>
                <a:cs typeface="Gill Sans"/>
              </a:rPr>
              <a:t>….</a:t>
            </a:r>
            <a:endParaRPr lang="en-US" sz="3600" dirty="0">
              <a:latin typeface="Gill Sans"/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5997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 smtClean="0">
              <a:latin typeface="Gill Sans"/>
              <a:cs typeface="Gill San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Gill Sans"/>
                <a:cs typeface="Gill Sans"/>
              </a:rPr>
              <a:t>For the staggered MOCK data, all </a:t>
            </a:r>
            <a:r>
              <a:rPr lang="en-US" sz="2400" dirty="0">
                <a:latin typeface="Gill Sans"/>
                <a:cs typeface="Gill Sans"/>
              </a:rPr>
              <a:t>methods gave </a:t>
            </a:r>
            <a:r>
              <a:rPr lang="en-US" sz="2400" dirty="0" smtClean="0">
                <a:latin typeface="Gill Sans"/>
                <a:cs typeface="Gill Sans"/>
              </a:rPr>
              <a:t>genera distributions that were not significantly different from the 16S </a:t>
            </a:r>
            <a:r>
              <a:rPr lang="en-US" sz="2400" dirty="0" err="1" smtClean="0">
                <a:latin typeface="Gill Sans"/>
                <a:cs typeface="Gill Sans"/>
              </a:rPr>
              <a:t>rRNA</a:t>
            </a:r>
            <a:r>
              <a:rPr lang="en-US" sz="2400" dirty="0" smtClean="0">
                <a:latin typeface="Gill Sans"/>
                <a:cs typeface="Gill Sans"/>
              </a:rPr>
              <a:t> sequencing genome mapping data.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latin typeface="Gill Sans"/>
                <a:cs typeface="Gill Sans"/>
              </a:rPr>
              <a:t>Mothur</a:t>
            </a:r>
            <a:r>
              <a:rPr lang="en-US" sz="2400" dirty="0" smtClean="0">
                <a:latin typeface="Gill Sans"/>
                <a:cs typeface="Gill Sans"/>
              </a:rPr>
              <a:t> and QUPARSE gave the same and significantly lower number of false positively identified genera than </a:t>
            </a:r>
            <a:r>
              <a:rPr lang="en-US" sz="2400" dirty="0" err="1" smtClean="0">
                <a:latin typeface="Gill Sans"/>
                <a:cs typeface="Gill Sans"/>
              </a:rPr>
              <a:t>Ribopiker</a:t>
            </a:r>
            <a:r>
              <a:rPr lang="en-US" sz="2400" dirty="0" smtClean="0">
                <a:latin typeface="Gill Sans"/>
                <a:cs typeface="Gill Sans"/>
              </a:rPr>
              <a:t> and </a:t>
            </a:r>
            <a:r>
              <a:rPr lang="en-US" sz="2400" dirty="0" err="1" smtClean="0">
                <a:latin typeface="Gill Sans"/>
                <a:cs typeface="Gill Sans"/>
              </a:rPr>
              <a:t>Qiime</a:t>
            </a:r>
            <a:r>
              <a:rPr lang="en-US" sz="2400" dirty="0" smtClean="0">
                <a:latin typeface="Gill Sans"/>
                <a:cs typeface="Gill Sans"/>
              </a:rPr>
              <a:t>, keeping the number of FNs also lower, at different thresholds on the genera abundance in both even and staggered MOCKs.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Gill Sans"/>
                <a:cs typeface="Gill Sans"/>
              </a:rPr>
              <a:t>However, QUPARSE did not assign to any genera more than a half of sequenced reads. It also gave as not as satisfied performance as the other methods for the even MOCK.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 smtClean="0">
              <a:latin typeface="Gill Sans"/>
              <a:cs typeface="Gill San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is-IS" sz="2400" b="1" dirty="0" smtClean="0">
                <a:solidFill>
                  <a:srgbClr val="FF0000"/>
                </a:solidFill>
                <a:latin typeface="Gill Sans"/>
                <a:cs typeface="Gill Sans"/>
              </a:rPr>
              <a:t>… Mothur</a:t>
            </a:r>
            <a:endParaRPr lang="en-US" sz="2400" b="1" dirty="0" smtClean="0">
              <a:solidFill>
                <a:srgbClr val="FF0000"/>
              </a:solidFill>
              <a:latin typeface="Gill Sans"/>
              <a:cs typeface="Gill Sans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 smtClean="0">
              <a:latin typeface="Gill Sans"/>
              <a:cs typeface="Gill San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6242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7962" r="15613"/>
          <a:stretch/>
        </p:blipFill>
        <p:spPr>
          <a:xfrm>
            <a:off x="3361944" y="4621904"/>
            <a:ext cx="1981229" cy="16105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14926" b="-11124"/>
          <a:stretch/>
        </p:blipFill>
        <p:spPr>
          <a:xfrm>
            <a:off x="5847770" y="1649363"/>
            <a:ext cx="2848160" cy="1957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5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"/>
                <a:cs typeface="Gill Sans"/>
              </a:rPr>
              <a:t>Bacterial community analysis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0661"/>
          <a:stretch/>
        </p:blipFill>
        <p:spPr>
          <a:xfrm>
            <a:off x="3139727" y="1728293"/>
            <a:ext cx="1857254" cy="1316762"/>
          </a:xfrm>
          <a:prstGeom prst="rect">
            <a:avLst/>
          </a:prstGeom>
        </p:spPr>
      </p:pic>
      <p:pic>
        <p:nvPicPr>
          <p:cNvPr id="15" name="Picture 14" descr="nrmicro3330-f1-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7" y="2804433"/>
            <a:ext cx="2626029" cy="35198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51533" y="2857111"/>
            <a:ext cx="184666" cy="36933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181471" y="2404046"/>
            <a:ext cx="666301" cy="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295" y="4621906"/>
            <a:ext cx="1450471" cy="145047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7443427" y="3927725"/>
            <a:ext cx="1" cy="61170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33341" y="3355502"/>
            <a:ext cx="310087" cy="371541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11799" y="3045055"/>
            <a:ext cx="1113115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>
                <a:latin typeface="Gill Sans"/>
                <a:cs typeface="Gill Sans"/>
              </a:rPr>
              <a:t>Sample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43331" y="6232502"/>
            <a:ext cx="2112114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 err="1">
                <a:latin typeface="Gill Sans"/>
                <a:cs typeface="Gill Sans"/>
              </a:rPr>
              <a:t>Mothur</a:t>
            </a:r>
            <a:r>
              <a:rPr lang="en-US" sz="2000" dirty="0">
                <a:latin typeface="Gill Sans"/>
                <a:cs typeface="Gill Sans"/>
              </a:rPr>
              <a:t> software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8354" y="6232502"/>
            <a:ext cx="1113115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 err="1">
                <a:latin typeface="Gill Sans"/>
                <a:cs typeface="Gill Sans"/>
              </a:rPr>
              <a:t>MiSeq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7876" y="6232502"/>
            <a:ext cx="3213922" cy="40011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16S </a:t>
            </a:r>
            <a:r>
              <a:rPr lang="en-US" sz="2000" dirty="0" err="1">
                <a:latin typeface="Gill Sans"/>
                <a:cs typeface="Gill Sans"/>
              </a:rPr>
              <a:t>rRNA</a:t>
            </a:r>
            <a:r>
              <a:rPr lang="en-US" sz="2000" dirty="0">
                <a:latin typeface="Gill Sans"/>
                <a:cs typeface="Gill Sans"/>
              </a:rPr>
              <a:t> (V3/V4 primers) </a:t>
            </a:r>
          </a:p>
        </p:txBody>
      </p:sp>
      <p:cxnSp>
        <p:nvCxnSpPr>
          <p:cNvPr id="32" name="Straight Arrow Connector 31"/>
          <p:cNvCxnSpPr>
            <a:endCxn id="15" idx="0"/>
          </p:cNvCxnSpPr>
          <p:nvPr/>
        </p:nvCxnSpPr>
        <p:spPr>
          <a:xfrm flipH="1">
            <a:off x="1610890" y="2404048"/>
            <a:ext cx="1313014" cy="40038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733104" y="5176623"/>
            <a:ext cx="765696" cy="1867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735754" y="4659252"/>
            <a:ext cx="776043" cy="30084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9610411" y="4233575"/>
            <a:ext cx="184666" cy="369332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none" lIns="91420" tIns="45711" rIns="91420" bIns="45711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169739" y="3087635"/>
            <a:ext cx="2517063" cy="70788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000" dirty="0">
                <a:latin typeface="Gill Sans"/>
                <a:cs typeface="Gill Sans"/>
              </a:rPr>
              <a:t>Proportion of different taxa</a:t>
            </a:r>
          </a:p>
        </p:txBody>
      </p:sp>
    </p:spTree>
    <p:extLst>
      <p:ext uri="{BB962C8B-B14F-4D97-AF65-F5344CB8AC3E}">
        <p14:creationId xmlns:p14="http://schemas.microsoft.com/office/powerpoint/2010/main" val="175792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/>
          <p:cNvSpPr txBox="1">
            <a:spLocks/>
          </p:cNvSpPr>
          <p:nvPr/>
        </p:nvSpPr>
        <p:spPr>
          <a:xfrm>
            <a:off x="1648400" y="341417"/>
            <a:ext cx="6156417" cy="53860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algn="ctr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s-ES" sz="3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Pilot study (CRG people)</a:t>
            </a:r>
            <a:endParaRPr kumimoji="0" lang="es-ES" sz="3200" b="0" i="0" u="none" strike="noStrike" kern="1200" cap="none" spc="0" normalizeH="0" baseline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311" y="1756860"/>
            <a:ext cx="376256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Data</a:t>
            </a:r>
            <a:endParaRPr lang="es-ES" sz="2400" dirty="0" smtClean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187 samples</a:t>
            </a: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46.756.400 sequences</a:t>
            </a: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14.073.676.400 nucleotides</a:t>
            </a: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30 Gb</a:t>
            </a:r>
          </a:p>
          <a:p>
            <a:endParaRPr lang="es-ES" sz="2400" dirty="0" smtClean="0">
              <a:solidFill>
                <a:schemeClr val="tx2">
                  <a:shade val="30000"/>
                  <a:satMod val="150000"/>
                </a:schemeClr>
              </a:solidFill>
            </a:endParaRPr>
          </a:p>
        </p:txBody>
      </p:sp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2"/>
          <a:srcRect t="15502"/>
          <a:stretch>
            <a:fillRect/>
          </a:stretch>
        </p:blipFill>
        <p:spPr>
          <a:xfrm>
            <a:off x="5194362" y="2306880"/>
            <a:ext cx="3422239" cy="3855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311" y="4369250"/>
            <a:ext cx="38910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Aim</a:t>
            </a:r>
            <a:endParaRPr lang="es-ES" sz="2400" dirty="0" smtClean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Testing</a:t>
            </a: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pipelines</a:t>
            </a: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Comparison</a:t>
            </a: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with</a:t>
            </a: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published</a:t>
            </a: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13381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/>
          <p:cNvSpPr txBox="1">
            <a:spLocks/>
          </p:cNvSpPr>
          <p:nvPr/>
        </p:nvSpPr>
        <p:spPr>
          <a:xfrm>
            <a:off x="2019906" y="333404"/>
            <a:ext cx="6156417" cy="53860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n-US" sz="3200" noProof="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Taxonomy level 2 (Phylum)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2252" y="1862723"/>
            <a:ext cx="8921748" cy="3936352"/>
            <a:chOff x="222252" y="2030313"/>
            <a:chExt cx="8618184" cy="37693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252" y="2628900"/>
              <a:ext cx="4075782" cy="2489199"/>
            </a:xfrm>
            <a:prstGeom prst="rect">
              <a:avLst/>
            </a:prstGeom>
          </p:spPr>
        </p:pic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3"/>
            <a:srcRect l="-11891" r="-11891"/>
            <a:stretch>
              <a:fillRect/>
            </a:stretch>
          </p:blipFill>
          <p:spPr>
            <a:xfrm>
              <a:off x="3853213" y="2647035"/>
              <a:ext cx="4987223" cy="274278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293205" y="2030313"/>
              <a:ext cx="4253895" cy="324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/>
                <a:t>Oral communities from 10 healthy individuals</a:t>
              </a:r>
              <a:endParaRPr lang="en-US" sz="160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56101" y="5504935"/>
              <a:ext cx="3987799" cy="294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Bik et al., </a:t>
              </a:r>
              <a:r>
                <a:rPr lang="ro-RO" sz="1400" dirty="0" smtClean="0"/>
                <a:t>ISME J. 2010 Aug; 4(8): 962–974)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4000" y="2117947"/>
              <a:ext cx="3886200" cy="324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/>
                <a:t>10 random samples from 187 tests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0448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ot_percentage_bacteria_tax2_tax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15" y="1364456"/>
            <a:ext cx="9285428" cy="4036582"/>
          </a:xfrm>
          <a:prstGeom prst="rect">
            <a:avLst/>
          </a:prstGeom>
        </p:spPr>
      </p:pic>
      <p:sp>
        <p:nvSpPr>
          <p:cNvPr id="6" name="Subtitle 4"/>
          <p:cNvSpPr txBox="1">
            <a:spLocks/>
          </p:cNvSpPr>
          <p:nvPr/>
        </p:nvSpPr>
        <p:spPr>
          <a:xfrm>
            <a:off x="773010" y="333404"/>
            <a:ext cx="7943074" cy="1031052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algn="ctr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n-US" sz="3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Relative bacteria abundances in 187 samples (</a:t>
            </a:r>
            <a:r>
              <a:rPr lang="en-US" sz="3200" dirty="0">
                <a:solidFill>
                  <a:schemeClr val="tx2">
                    <a:shade val="30000"/>
                    <a:satMod val="150000"/>
                  </a:schemeClr>
                </a:solidFill>
              </a:rPr>
              <a:t>G</a:t>
            </a:r>
            <a:r>
              <a:rPr lang="en-US" sz="3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enera and Phylum)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20984" y="4894746"/>
            <a:ext cx="1380578" cy="234189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8" name="Rectangle 7"/>
          <p:cNvSpPr/>
          <p:nvPr/>
        </p:nvSpPr>
        <p:spPr>
          <a:xfrm>
            <a:off x="3035006" y="5787895"/>
            <a:ext cx="5333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Distribution of </a:t>
            </a:r>
            <a:r>
              <a:rPr lang="en-US" b="1" dirty="0" smtClean="0"/>
              <a:t>genera</a:t>
            </a:r>
            <a:r>
              <a:rPr lang="en-US" dirty="0" smtClean="0"/>
              <a:t> members of </a:t>
            </a:r>
            <a:r>
              <a:rPr lang="en-US" dirty="0"/>
              <a:t>the </a:t>
            </a:r>
            <a:r>
              <a:rPr lang="en-US" dirty="0" smtClean="0"/>
              <a:t>oral communities </a:t>
            </a:r>
            <a:r>
              <a:rPr lang="en-US" dirty="0"/>
              <a:t>from </a:t>
            </a:r>
            <a:r>
              <a:rPr lang="en-US" dirty="0" smtClean="0"/>
              <a:t>250 </a:t>
            </a:r>
            <a:r>
              <a:rPr lang="en-US" dirty="0"/>
              <a:t>healthy </a:t>
            </a:r>
            <a:r>
              <a:rPr lang="en-US" dirty="0" smtClean="0"/>
              <a:t>individuals</a:t>
            </a:r>
          </a:p>
          <a:p>
            <a:pPr algn="r"/>
            <a:r>
              <a:rPr lang="en-US" i="1" dirty="0" smtClean="0"/>
              <a:t>(Gonzales et al., Cell 2014)</a:t>
            </a:r>
            <a:endParaRPr lang="en-US" i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8711" y="3124357"/>
            <a:ext cx="335414" cy="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3404" y="2341294"/>
            <a:ext cx="335414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3404" y="4377011"/>
            <a:ext cx="335414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8711" y="2949655"/>
            <a:ext cx="335414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3404" y="2169069"/>
            <a:ext cx="335414" cy="0"/>
          </a:xfrm>
          <a:prstGeom prst="straightConnector1">
            <a:avLst/>
          </a:prstGeom>
          <a:ln w="38100" cmpd="sng">
            <a:solidFill>
              <a:srgbClr val="C2FF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67707" y="4461264"/>
            <a:ext cx="335414" cy="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8711" y="5161314"/>
            <a:ext cx="335414" cy="0"/>
          </a:xfrm>
          <a:prstGeom prst="straightConnector1">
            <a:avLst/>
          </a:prstGeom>
          <a:ln w="38100" cmpd="sng">
            <a:solidFill>
              <a:srgbClr val="5EFF6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8711" y="2838143"/>
            <a:ext cx="33541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180683" y="6077415"/>
            <a:ext cx="266769" cy="7883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3404" y="4894746"/>
            <a:ext cx="33541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7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39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Why is the mouth?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9293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/>
              <a:t>O</a:t>
            </a:r>
            <a:r>
              <a:rPr lang="en-US" sz="2200" dirty="0" smtClean="0"/>
              <a:t>ne </a:t>
            </a:r>
            <a:r>
              <a:rPr lang="en-US" sz="2200" dirty="0"/>
              <a:t>of the most clinically relevant human body </a:t>
            </a:r>
            <a:r>
              <a:rPr lang="en-US" sz="2200" dirty="0" smtClean="0"/>
              <a:t>niche.</a:t>
            </a:r>
            <a:endParaRPr lang="en-US" sz="2200" dirty="0"/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dirty="0"/>
              <a:t>D</a:t>
            </a:r>
            <a:r>
              <a:rPr lang="en-US" sz="2200" dirty="0" smtClean="0"/>
              <a:t>irect </a:t>
            </a:r>
            <a:r>
              <a:rPr lang="en-US" sz="2200" dirty="0"/>
              <a:t>contact to environment entry point to digestive system, upper airways.</a:t>
            </a:r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dirty="0"/>
              <a:t>C</a:t>
            </a:r>
            <a:r>
              <a:rPr lang="en-US" sz="2200" dirty="0" smtClean="0"/>
              <a:t>ommon mouth diseases </a:t>
            </a:r>
            <a:r>
              <a:rPr lang="en-US" sz="2200" dirty="0"/>
              <a:t>related to micro-</a:t>
            </a:r>
            <a:r>
              <a:rPr lang="en-US" sz="2200" dirty="0" smtClean="0"/>
              <a:t>organisms include caries, </a:t>
            </a:r>
            <a:r>
              <a:rPr lang="en-US" sz="2200" dirty="0"/>
              <a:t>periodontal diseases, halitosis, dental </a:t>
            </a:r>
            <a:r>
              <a:rPr lang="en-US" sz="2200" dirty="0" smtClean="0"/>
              <a:t>plaque.</a:t>
            </a:r>
            <a:endParaRPr lang="en-US" sz="2200" dirty="0"/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dirty="0"/>
              <a:t>R</a:t>
            </a:r>
            <a:r>
              <a:rPr lang="en-US" sz="2200" dirty="0" smtClean="0"/>
              <a:t>isk </a:t>
            </a:r>
            <a:r>
              <a:rPr lang="en-US" sz="2200" dirty="0"/>
              <a:t>factor to </a:t>
            </a:r>
            <a:r>
              <a:rPr lang="en-US" sz="2200" dirty="0" smtClean="0"/>
              <a:t>many diseases, such as </a:t>
            </a:r>
            <a:r>
              <a:rPr lang="en-US" sz="2200" dirty="0"/>
              <a:t>cardiovascular diseases, diabetes, bacteremia, preterm birth, </a:t>
            </a:r>
            <a:r>
              <a:rPr lang="en-US" sz="2200" dirty="0" smtClean="0"/>
              <a:t>allergy, asthma. </a:t>
            </a:r>
            <a:endParaRPr lang="en-US" sz="2200" dirty="0"/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dirty="0" smtClean="0"/>
              <a:t>50</a:t>
            </a:r>
            <a:r>
              <a:rPr lang="en-US" sz="2200" dirty="0"/>
              <a:t>% of oral bacteria are </a:t>
            </a:r>
            <a:r>
              <a:rPr lang="en-US" sz="2200" dirty="0" err="1" smtClean="0"/>
              <a:t>unculturable</a:t>
            </a:r>
            <a:r>
              <a:rPr lang="en-US" sz="2200" dirty="0" smtClean="0"/>
              <a:t>.</a:t>
            </a:r>
            <a:endParaRPr lang="en-US" sz="2200" dirty="0"/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dirty="0" smtClean="0"/>
              <a:t>Mouth </a:t>
            </a:r>
            <a:r>
              <a:rPr lang="en-US" sz="2200" dirty="0"/>
              <a:t>comprises </a:t>
            </a:r>
            <a:r>
              <a:rPr lang="en-US" sz="2200" dirty="0" smtClean="0"/>
              <a:t>of several </a:t>
            </a:r>
            <a:r>
              <a:rPr lang="en-US" sz="2200" dirty="0"/>
              <a:t>micro-environments: dental plaque, tongue, </a:t>
            </a:r>
            <a:r>
              <a:rPr lang="en-US" sz="2200" dirty="0" smtClean="0"/>
              <a:t>saliva.    </a:t>
            </a:r>
            <a:endParaRPr lang="en-US" sz="2200" dirty="0"/>
          </a:p>
          <a:p>
            <a:pPr>
              <a:spcBef>
                <a:spcPts val="0"/>
              </a:spcBef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38066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5-27 at 15.32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198" y="2239153"/>
            <a:ext cx="4965499" cy="4383898"/>
          </a:xfrm>
          <a:prstGeom prst="rect">
            <a:avLst/>
          </a:prstGeom>
        </p:spPr>
      </p:pic>
      <p:sp>
        <p:nvSpPr>
          <p:cNvPr id="11" name="Subtitle 4"/>
          <p:cNvSpPr txBox="1">
            <a:spLocks/>
          </p:cNvSpPr>
          <p:nvPr/>
        </p:nvSpPr>
        <p:spPr>
          <a:xfrm>
            <a:off x="543559" y="1392767"/>
            <a:ext cx="8287173" cy="846386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n-US" sz="26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Rarefaction curves for assessing the species richness from the results of sampling (</a:t>
            </a:r>
            <a:r>
              <a:rPr lang="en-US" sz="26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mothur</a:t>
            </a:r>
            <a:r>
              <a:rPr lang="en-US" sz="26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, max ambiguity 4)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 flipH="1" flipV="1">
            <a:off x="3686400" y="4416200"/>
            <a:ext cx="3447600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ubtitle 4"/>
          <p:cNvSpPr txBox="1">
            <a:spLocks/>
          </p:cNvSpPr>
          <p:nvPr/>
        </p:nvSpPr>
        <p:spPr>
          <a:xfrm>
            <a:off x="1002655" y="416961"/>
            <a:ext cx="7385238" cy="53860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algn="ctr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n-US" sz="3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How many reads do we need per sample?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07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0861"/>
          <a:stretch>
            <a:fillRect/>
          </a:stretch>
        </p:blipFill>
        <p:spPr>
          <a:xfrm>
            <a:off x="842836" y="3983040"/>
            <a:ext cx="2797420" cy="23542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9311" y="1643938"/>
            <a:ext cx="350608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Data</a:t>
            </a: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1,582 </a:t>
            </a:r>
            <a:r>
              <a:rPr lang="es-ES" sz="24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samples</a:t>
            </a:r>
            <a:endParaRPr lang="es-ES" sz="2400" dirty="0" smtClean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89,723,195 sequences</a:t>
            </a: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53,833,917,000 bp</a:t>
            </a: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121 Gigabytes</a:t>
            </a:r>
          </a:p>
          <a:p>
            <a:endParaRPr lang="es-ES" sz="2600" dirty="0" smtClean="0">
              <a:solidFill>
                <a:schemeClr val="tx2">
                  <a:shade val="30000"/>
                  <a:satMod val="1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0377" y="4260363"/>
            <a:ext cx="45704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Computing infrustructure</a:t>
            </a: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80 nuclei</a:t>
            </a: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1,280 CPUs  </a:t>
            </a: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From 48Gb to 512Gb of RAM</a:t>
            </a:r>
          </a:p>
          <a:p>
            <a:pPr>
              <a:buFont typeface="Arial"/>
              <a:buChar char="•"/>
            </a:pP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4 x 1024 TeraBytes of </a:t>
            </a:r>
            <a:r>
              <a:rPr lang="es-ES" sz="24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hdd</a:t>
            </a:r>
            <a:r>
              <a:rPr lang="es-ES" sz="24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space</a:t>
            </a:r>
            <a:endParaRPr lang="es-ES" sz="2400" dirty="0" smtClean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endParaRPr lang="es-ES" sz="2400" dirty="0" smtClean="0">
              <a:solidFill>
                <a:schemeClr val="tx2">
                  <a:shade val="30000"/>
                  <a:satMod val="150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174878" y="2485541"/>
            <a:ext cx="848948" cy="431800"/>
          </a:xfrm>
          <a:prstGeom prst="rightArrow">
            <a:avLst/>
          </a:prstGeom>
          <a:solidFill>
            <a:schemeClr val="tx1"/>
          </a:solidFill>
          <a:ln>
            <a:solidFill>
              <a:srgbClr val="31B7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1" name="Picture 10" descr="Screen Shot 2015-05-14 at 16.43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285" y="1794830"/>
            <a:ext cx="2277724" cy="829940"/>
          </a:xfrm>
          <a:prstGeom prst="rect">
            <a:avLst/>
          </a:prstGeom>
        </p:spPr>
      </p:pic>
      <p:sp>
        <p:nvSpPr>
          <p:cNvPr id="12" name="Subtitle 4"/>
          <p:cNvSpPr txBox="1">
            <a:spLocks/>
          </p:cNvSpPr>
          <p:nvPr/>
        </p:nvSpPr>
        <p:spPr>
          <a:xfrm>
            <a:off x="5242204" y="2641600"/>
            <a:ext cx="3748655" cy="446276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algn="ctr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s-ES" sz="26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1,583,830 </a:t>
            </a:r>
            <a:r>
              <a:rPr lang="es-ES" sz="2600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sequences</a:t>
            </a:r>
            <a:endParaRPr lang="es-ES" sz="2600" dirty="0" smtClean="0">
              <a:solidFill>
                <a:schemeClr val="tx2">
                  <a:shade val="30000"/>
                  <a:satMod val="1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404" y="319440"/>
            <a:ext cx="3455466" cy="76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9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951703"/>
              </p:ext>
            </p:extLst>
          </p:nvPr>
        </p:nvGraphicFramePr>
        <p:xfrm>
          <a:off x="165100" y="2926064"/>
          <a:ext cx="8763000" cy="2600928"/>
        </p:xfrm>
        <a:graphic>
          <a:graphicData uri="http://schemas.openxmlformats.org/drawingml/2006/table">
            <a:tbl>
              <a:tblPr/>
              <a:tblGrid>
                <a:gridCol w="904757"/>
                <a:gridCol w="715049"/>
                <a:gridCol w="715049"/>
                <a:gridCol w="715049"/>
                <a:gridCol w="715049"/>
                <a:gridCol w="715049"/>
                <a:gridCol w="715049"/>
                <a:gridCol w="715049"/>
                <a:gridCol w="715049"/>
                <a:gridCol w="715049"/>
                <a:gridCol w="547232"/>
                <a:gridCol w="875570"/>
              </a:tblGrid>
              <a:tr h="65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latin typeface="Verdana"/>
                        </a:rPr>
                        <a:t>run 1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latin typeface="Verdana"/>
                        </a:rPr>
                        <a:t>run  2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latin typeface="Verdana"/>
                        </a:rPr>
                        <a:t>run 3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latin typeface="Verdana"/>
                        </a:rPr>
                        <a:t>run 4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latin typeface="Verdana"/>
                        </a:rPr>
                        <a:t>run 5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latin typeface="Verdana"/>
                        </a:rPr>
                        <a:t>run 6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latin typeface="Verdana"/>
                        </a:rPr>
                        <a:t>run 7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latin typeface="Verdana"/>
                        </a:rPr>
                        <a:t>run 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latin typeface="Verdana"/>
                        </a:rPr>
                        <a:t>run 9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TOT</a:t>
                      </a:r>
                    </a:p>
                  </a:txBody>
                  <a:tcPr marL="5076" marR="5076" marT="5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% ORI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num samples</a:t>
                      </a:r>
                    </a:p>
                  </a:txBody>
                  <a:tcPr marL="5076" marR="5076" marT="5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190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192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190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latin typeface="Verdana"/>
                        </a:rPr>
                        <a:t>192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192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192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190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190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54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 1,582 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100.0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5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samples &gt;=10K</a:t>
                      </a:r>
                    </a:p>
                  </a:txBody>
                  <a:tcPr marL="5076" marR="5076" marT="5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177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185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184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178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53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 1,529 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96.6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5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samples &gt;=20K</a:t>
                      </a:r>
                    </a:p>
                  </a:txBody>
                  <a:tcPr marL="5076" marR="5076" marT="5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175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185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183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178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53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 1,526 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96.5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5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samples &gt;=30K</a:t>
                      </a:r>
                    </a:p>
                  </a:txBody>
                  <a:tcPr marL="5076" marR="5076" marT="5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174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185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180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178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53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 1,522 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96.2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5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samples &gt;=40K</a:t>
                      </a:r>
                    </a:p>
                  </a:txBody>
                  <a:tcPr marL="5076" marR="5076" marT="5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174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187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186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187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185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164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178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53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 1,502 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94.9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</a:tr>
              <a:tr h="65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samples &gt;=50K</a:t>
                      </a:r>
                    </a:p>
                  </a:txBody>
                  <a:tcPr marL="5076" marR="5076" marT="5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174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186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185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184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185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180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135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171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53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 1,453 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latin typeface="Verdana"/>
                        </a:rPr>
                        <a:t>91.8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5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076" marR="5076" marT="507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404" y="603536"/>
            <a:ext cx="3455466" cy="768665"/>
          </a:xfrm>
          <a:prstGeom prst="rect">
            <a:avLst/>
          </a:prstGeom>
        </p:spPr>
      </p:pic>
      <p:sp>
        <p:nvSpPr>
          <p:cNvPr id="8" name="Subtitle 4"/>
          <p:cNvSpPr txBox="1">
            <a:spLocks/>
          </p:cNvSpPr>
          <p:nvPr/>
        </p:nvSpPr>
        <p:spPr>
          <a:xfrm>
            <a:off x="935811" y="1391925"/>
            <a:ext cx="7385238" cy="1031052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algn="ctr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n-US" sz="3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1,502 of 1,582 collected samples were analyzed further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5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34" y="1203231"/>
            <a:ext cx="4645440" cy="555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09515" y="2183870"/>
            <a:ext cx="2155739" cy="365681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3660259" y="5683997"/>
            <a:ext cx="5333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Distribution of </a:t>
            </a:r>
            <a:r>
              <a:rPr lang="en-US" b="1" dirty="0" smtClean="0"/>
              <a:t>genera</a:t>
            </a:r>
            <a:r>
              <a:rPr lang="en-US" dirty="0" smtClean="0"/>
              <a:t> members of </a:t>
            </a:r>
            <a:r>
              <a:rPr lang="en-US" dirty="0"/>
              <a:t>the </a:t>
            </a:r>
            <a:r>
              <a:rPr lang="en-US" dirty="0" smtClean="0"/>
              <a:t>oral communities </a:t>
            </a:r>
            <a:r>
              <a:rPr lang="en-US" dirty="0"/>
              <a:t>from </a:t>
            </a:r>
            <a:r>
              <a:rPr lang="en-US" dirty="0" smtClean="0"/>
              <a:t>250 </a:t>
            </a:r>
            <a:r>
              <a:rPr lang="en-US" dirty="0"/>
              <a:t>healthy </a:t>
            </a:r>
            <a:r>
              <a:rPr lang="en-US" dirty="0" smtClean="0"/>
              <a:t>individuals</a:t>
            </a:r>
          </a:p>
          <a:p>
            <a:pPr algn="r"/>
            <a:r>
              <a:rPr lang="en-US" i="1" dirty="0" smtClean="0"/>
              <a:t>(Gonzales et al., Cell 2014)</a:t>
            </a:r>
            <a:endParaRPr lang="en-US" i="1" dirty="0"/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927456" y="416961"/>
            <a:ext cx="7703728" cy="53860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27432" lvl="0" algn="ctr" defTabSz="91440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</a:pPr>
            <a:r>
              <a:rPr lang="en-US" sz="3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Relative abundance of most common genera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988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66" y="869000"/>
            <a:ext cx="5598720" cy="59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8754" y="309247"/>
            <a:ext cx="8734152" cy="1480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spcBef>
                <a:spcPts val="1089"/>
              </a:spcBef>
              <a:spcAft>
                <a:spcPts val="907"/>
              </a:spcAft>
            </a:pPr>
            <a:r>
              <a:rPr lang="en-US" sz="2400" dirty="0">
                <a:latin typeface="+mn-lt"/>
              </a:rPr>
              <a:t>Streptococcus </a:t>
            </a:r>
            <a:r>
              <a:rPr lang="en-US" sz="2400" dirty="0" smtClean="0">
                <a:latin typeface="+mn-lt"/>
              </a:rPr>
              <a:t>genus was present </a:t>
            </a:r>
            <a:r>
              <a:rPr lang="en-US" sz="2400" dirty="0">
                <a:latin typeface="+mn-lt"/>
              </a:rPr>
              <a:t>in 100% of the samples at an average relative abundance of </a:t>
            </a:r>
            <a:r>
              <a:rPr lang="en-US" sz="2400" dirty="0" smtClean="0">
                <a:latin typeface="+mn-lt"/>
              </a:rPr>
              <a:t>22% </a:t>
            </a:r>
            <a:r>
              <a:rPr lang="en-US" sz="2400" dirty="0">
                <a:latin typeface="+mn-lt"/>
              </a:rPr>
              <a:t>(range </a:t>
            </a:r>
            <a:r>
              <a:rPr lang="en-US" sz="2400" dirty="0" smtClean="0">
                <a:latin typeface="+mn-lt"/>
              </a:rPr>
              <a:t>4% </a:t>
            </a:r>
            <a:r>
              <a:rPr lang="en-US" sz="2400" dirty="0">
                <a:latin typeface="+mn-lt"/>
              </a:rPr>
              <a:t>- </a:t>
            </a:r>
            <a:r>
              <a:rPr lang="en-US" sz="2400" dirty="0" smtClean="0">
                <a:latin typeface="+mn-lt"/>
              </a:rPr>
              <a:t>69%</a:t>
            </a:r>
            <a:r>
              <a:rPr lang="en-US" sz="2400" dirty="0">
                <a:latin typeface="+mn-lt"/>
              </a:rPr>
              <a:t>) and </a:t>
            </a:r>
            <a:r>
              <a:rPr lang="en-US" sz="2400" dirty="0" smtClean="0">
                <a:latin typeface="+mn-lt"/>
              </a:rPr>
              <a:t>was </a:t>
            </a:r>
            <a:r>
              <a:rPr lang="en-US" sz="2400" dirty="0">
                <a:latin typeface="+mn-lt"/>
              </a:rPr>
              <a:t>the most abundant </a:t>
            </a:r>
            <a:r>
              <a:rPr lang="en-US" sz="2400" dirty="0" smtClean="0">
                <a:latin typeface="+mn-lt"/>
              </a:rPr>
              <a:t>genera </a:t>
            </a:r>
            <a:r>
              <a:rPr lang="en-US" sz="2400" dirty="0">
                <a:latin typeface="+mn-lt"/>
              </a:rPr>
              <a:t>in </a:t>
            </a:r>
            <a:r>
              <a:rPr lang="en-US" sz="2400" dirty="0" smtClean="0">
                <a:latin typeface="+mn-lt"/>
              </a:rPr>
              <a:t>68% </a:t>
            </a:r>
            <a:r>
              <a:rPr lang="en-US" sz="2400" dirty="0">
                <a:latin typeface="+mn-lt"/>
              </a:rPr>
              <a:t>of the </a:t>
            </a:r>
            <a:r>
              <a:rPr lang="en-US" sz="2400" dirty="0" smtClean="0">
                <a:latin typeface="+mn-lt"/>
              </a:rPr>
              <a:t>samples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23517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0" y="83529"/>
            <a:ext cx="54086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105366" y="679124"/>
            <a:ext cx="2860035" cy="59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200" dirty="0" smtClean="0">
                <a:latin typeface="+mj-lt"/>
              </a:rPr>
              <a:t>Distribution of the top 10 abundant genera across the 1502 </a:t>
            </a:r>
            <a:r>
              <a:rPr lang="en-US" sz="3200" dirty="0">
                <a:latin typeface="+mj-lt"/>
              </a:rPr>
              <a:t>samples </a:t>
            </a:r>
          </a:p>
        </p:txBody>
      </p:sp>
    </p:spTree>
    <p:extLst>
      <p:ext uri="{BB962C8B-B14F-4D97-AF65-F5344CB8AC3E}">
        <p14:creationId xmlns:p14="http://schemas.microsoft.com/office/powerpoint/2010/main" val="38838048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" y="165618"/>
            <a:ext cx="5837678" cy="675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918893" y="1990289"/>
            <a:ext cx="3097440" cy="59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endParaRPr lang="en-US" sz="28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4623" y="2363786"/>
            <a:ext cx="32443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Alpha-diversity in 1502 samples: How </a:t>
            </a:r>
            <a:r>
              <a:rPr lang="en-US" sz="2800" dirty="0" smtClean="0"/>
              <a:t>many different </a:t>
            </a:r>
            <a:r>
              <a:rPr lang="en-US" sz="2800" dirty="0"/>
              <a:t>species </a:t>
            </a:r>
            <a:r>
              <a:rPr lang="en-US" sz="2800" dirty="0" smtClean="0"/>
              <a:t>in each individual sample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48232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0" y="273629"/>
            <a:ext cx="6108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12927" y="416892"/>
            <a:ext cx="32443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Correlation of bacterial genera with </a:t>
            </a:r>
            <a:r>
              <a:rPr lang="en-US" sz="2800" dirty="0" smtClean="0"/>
              <a:t>answers to questions </a:t>
            </a:r>
            <a:r>
              <a:rPr lang="en-US" sz="2800" dirty="0" smtClean="0"/>
              <a:t>(categorical and continuous variables) in </a:t>
            </a:r>
            <a:r>
              <a:rPr lang="en-US" sz="2800" dirty="0"/>
              <a:t>1502 </a:t>
            </a:r>
            <a:r>
              <a:rPr lang="en-US" sz="2800" dirty="0" smtClean="0"/>
              <a:t>samples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53032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0" y="273629"/>
            <a:ext cx="6108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1595892" y="1991730"/>
            <a:ext cx="4293709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971681" y="1742583"/>
            <a:ext cx="646560" cy="34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400" dirty="0">
                <a:latin typeface="+mn-lt"/>
              </a:rPr>
              <a:t>Dogs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458385" y="5693005"/>
            <a:ext cx="204350" cy="699161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1522696" y="2083899"/>
            <a:ext cx="0" cy="3609106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420521" y="1868058"/>
            <a:ext cx="204350" cy="215842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70123" y="359298"/>
            <a:ext cx="752817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dirty="0" err="1"/>
              <a:t>Granulicatella</a:t>
            </a:r>
            <a:r>
              <a:rPr lang="en-US" sz="2800" dirty="0"/>
              <a:t> </a:t>
            </a:r>
            <a:r>
              <a:rPr lang="en-US" sz="2800" dirty="0" smtClean="0"/>
              <a:t>correlated with having </a:t>
            </a:r>
            <a:r>
              <a:rPr lang="en-US" sz="2800" dirty="0" smtClean="0"/>
              <a:t>dogs at home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5549710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01" y="1261723"/>
            <a:ext cx="8430740" cy="520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5228" y="267385"/>
            <a:ext cx="6826406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dirty="0" err="1"/>
              <a:t>Granulicatella</a:t>
            </a:r>
            <a:r>
              <a:rPr lang="en-US" sz="3200" dirty="0"/>
              <a:t> </a:t>
            </a:r>
            <a:r>
              <a:rPr lang="en-US" sz="3200" dirty="0" smtClean="0"/>
              <a:t>was shown to be </a:t>
            </a:r>
            <a:r>
              <a:rPr lang="en-US" sz="3200" dirty="0"/>
              <a:t>the 3rd most </a:t>
            </a:r>
            <a:r>
              <a:rPr lang="en-US" sz="3200" dirty="0" smtClean="0"/>
              <a:t>abundant </a:t>
            </a:r>
            <a:r>
              <a:rPr lang="en-US" sz="3200" dirty="0"/>
              <a:t>genus in dog's </a:t>
            </a:r>
            <a:r>
              <a:rPr lang="en-US" sz="3200" dirty="0" smtClean="0"/>
              <a:t>saliva</a:t>
            </a:r>
            <a:endParaRPr lang="en-US" sz="32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244272" y="5928963"/>
            <a:ext cx="1269936" cy="215842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248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6482" y="273630"/>
            <a:ext cx="8159040" cy="1075793"/>
          </a:xfrm>
          <a:ln/>
        </p:spPr>
        <p:txBody>
          <a:bodyPr/>
          <a:lstStyle/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US" dirty="0"/>
              <a:t> 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132493" y="479571"/>
            <a:ext cx="2708640" cy="3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40816" rIns="81631" bIns="4081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3200" dirty="0">
                <a:latin typeface="+mj-lt"/>
              </a:rPr>
              <a:t> versus previous </a:t>
            </a:r>
            <a:r>
              <a:rPr lang="en-US" sz="3200" dirty="0" smtClean="0">
                <a:latin typeface="+mj-lt"/>
              </a:rPr>
              <a:t>studies</a:t>
            </a:r>
            <a:endParaRPr lang="en-US" sz="3200" dirty="0">
              <a:latin typeface="+mj-lt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44482" y="4074766"/>
            <a:ext cx="8117282" cy="447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40816" rIns="81631" bIns="40816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endParaRPr lang="en-US" sz="2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482" y="1687355"/>
            <a:ext cx="8305282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Focus on a delimited age (young), versus “adults”.</a:t>
            </a:r>
          </a:p>
          <a:p>
            <a:pPr marL="342900" indent="-342900">
              <a:buFont typeface="Arial"/>
              <a:buChar char="•"/>
            </a:pP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1582 individuals were sampled from the same country vs. 100-300 samples (10-20 per country).</a:t>
            </a:r>
          </a:p>
          <a:p>
            <a:pPr marL="342900" indent="-342900">
              <a:buFont typeface="Arial"/>
              <a:buChar char="•"/>
            </a:pP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Rural versus City environment directly addressed.</a:t>
            </a:r>
          </a:p>
          <a:p>
            <a:pPr marL="342900" indent="-342900">
              <a:buFont typeface="Arial"/>
              <a:buChar char="•"/>
            </a:pP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Other variables addressed: diet, sugary drinks, hygiene habits, etc. </a:t>
            </a:r>
          </a:p>
          <a:p>
            <a:pPr marL="342900" indent="-342900">
              <a:buFont typeface="Arial"/>
              <a:buChar char="•"/>
            </a:pP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Focus on bacteria and fungi, versus only bacteria. More than 700 distinct bacteria have been identified in mouth.</a:t>
            </a:r>
          </a:p>
          <a:p>
            <a:pPr marL="342900" indent="-342900">
              <a:buFont typeface="Arial"/>
              <a:buChar char="•"/>
            </a:pP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Previous studies have found no obvious link to geography but large inter-individual variation in bacterial profiles.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05" y="389060"/>
            <a:ext cx="3455466" cy="76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565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0" y="273629"/>
            <a:ext cx="6108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709601" y="2239436"/>
            <a:ext cx="427680" cy="34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400" dirty="0">
                <a:latin typeface="+mj-lt"/>
              </a:rPr>
              <a:t>pH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969233" y="2488581"/>
            <a:ext cx="4740368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64883" y="5751496"/>
            <a:ext cx="204350" cy="699161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829194" y="2580750"/>
            <a:ext cx="0" cy="3170745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27019" y="2364908"/>
            <a:ext cx="204350" cy="215842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95626" y="349393"/>
            <a:ext cx="6242261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Porphyromonas</a:t>
            </a:r>
            <a:r>
              <a:rPr lang="en-US" sz="2800" dirty="0"/>
              <a:t> </a:t>
            </a:r>
            <a:r>
              <a:rPr lang="en-US" sz="2800" dirty="0" smtClean="0"/>
              <a:t>correlated </a:t>
            </a:r>
            <a:r>
              <a:rPr lang="en-US" sz="2800" dirty="0"/>
              <a:t>with </a:t>
            </a:r>
            <a:r>
              <a:rPr lang="en-US" sz="2800" dirty="0" smtClean="0"/>
              <a:t>increased pH in </a:t>
            </a:r>
            <a:r>
              <a:rPr lang="en-US" sz="2800" dirty="0" smtClean="0"/>
              <a:t>the mouth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1090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19" y="1685803"/>
            <a:ext cx="6391922" cy="488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8252" y="300808"/>
            <a:ext cx="6826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Porphyromonas</a:t>
            </a:r>
            <a:r>
              <a:rPr lang="en-US" sz="2800" dirty="0"/>
              <a:t> correlation with pH is consistent with physiology of this bacteria </a:t>
            </a:r>
          </a:p>
          <a:p>
            <a:pPr algn="ctr"/>
            <a:endParaRPr lang="en-US" sz="28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04607" y="6116425"/>
            <a:ext cx="6059034" cy="455655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087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0" y="273629"/>
            <a:ext cx="6108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4503590" y="4064107"/>
            <a:ext cx="105481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558400" y="3835296"/>
            <a:ext cx="1326240" cy="34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400" dirty="0">
                <a:latin typeface="+mn-lt"/>
              </a:rPr>
              <a:t>Salty snacks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27019" y="3956185"/>
            <a:ext cx="885584" cy="215842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236309" y="3957626"/>
            <a:ext cx="204350" cy="215842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406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0" y="273629"/>
            <a:ext cx="6108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5307840" y="4645928"/>
            <a:ext cx="1440" cy="745998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5307841" y="4977162"/>
            <a:ext cx="580320" cy="1441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5888161" y="4707443"/>
            <a:ext cx="2234880" cy="59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400" dirty="0">
                <a:latin typeface="+mn-lt"/>
              </a:rPr>
              <a:t>Drinks </a:t>
            </a:r>
            <a:r>
              <a:rPr lang="en-US" sz="2400" dirty="0" smtClean="0">
                <a:latin typeface="+mn-lt"/>
              </a:rPr>
              <a:t>(Coke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R</a:t>
            </a:r>
            <a:r>
              <a:rPr lang="en-US" sz="2400" dirty="0" err="1" smtClean="0">
                <a:latin typeface="+mn-lt"/>
              </a:rPr>
              <a:t>edbull</a:t>
            </a:r>
            <a:r>
              <a:rPr lang="en-US" sz="2400" dirty="0" smtClean="0">
                <a:latin typeface="+mn-lt"/>
              </a:rPr>
              <a:t>, .</a:t>
            </a:r>
            <a:r>
              <a:rPr lang="en-US" sz="2400" dirty="0">
                <a:latin typeface="+mn-lt"/>
              </a:rPr>
              <a:t>.)</a:t>
            </a:r>
          </a:p>
          <a:p>
            <a:pPr>
              <a:buClrTx/>
              <a:buFontTx/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134134" y="4599522"/>
            <a:ext cx="204350" cy="215842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467607" y="4814180"/>
            <a:ext cx="593143" cy="577746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512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4" y="-195555"/>
            <a:ext cx="6293303" cy="743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726532" y="4186243"/>
            <a:ext cx="1486104" cy="1501310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667271" y="4365186"/>
            <a:ext cx="995040" cy="1327819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423520" y="3024129"/>
            <a:ext cx="1244160" cy="1327819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98420" y="693529"/>
            <a:ext cx="32419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dirty="0"/>
              <a:t>Very high correlations between some taxa</a:t>
            </a:r>
            <a:r>
              <a:rPr lang="en-US" sz="2800" dirty="0" smtClean="0"/>
              <a:t>:  Do </a:t>
            </a:r>
            <a:r>
              <a:rPr lang="en-US" sz="2800" dirty="0"/>
              <a:t>they form communities?</a:t>
            </a:r>
          </a:p>
          <a:p>
            <a:endParaRPr lang="en-US" sz="28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67271" y="561834"/>
            <a:ext cx="995040" cy="992340"/>
          </a:xfrm>
          <a:prstGeom prst="rect">
            <a:avLst/>
          </a:prstGeom>
          <a:noFill/>
          <a:ln w="7308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00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51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72363"/>
            <a:ext cx="8229600" cy="5580304"/>
          </a:xfrm>
        </p:spPr>
        <p:txBody>
          <a:bodyPr>
            <a:noAutofit/>
          </a:bodyPr>
          <a:lstStyle/>
          <a:p>
            <a:pPr marL="457106" lvl="1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The “</a:t>
            </a:r>
            <a:r>
              <a:rPr lang="en-US" sz="1800" dirty="0" err="1"/>
              <a:t>Saca</a:t>
            </a:r>
            <a:r>
              <a:rPr lang="en-US" sz="1800" dirty="0"/>
              <a:t> la </a:t>
            </a:r>
            <a:r>
              <a:rPr lang="en-US" sz="1800" dirty="0" err="1"/>
              <a:t>Lengua</a:t>
            </a:r>
            <a:r>
              <a:rPr lang="en-US" sz="1800" dirty="0"/>
              <a:t>” project is an initiative of CRG and the “la </a:t>
            </a:r>
            <a:r>
              <a:rPr lang="en-US" sz="1800" dirty="0" err="1"/>
              <a:t>Caixa</a:t>
            </a:r>
            <a:r>
              <a:rPr lang="en-US" sz="1800" dirty="0"/>
              <a:t>” Foundation, with the participation of the Center for Research into Environmental Epidemiology (CREAL), and the “Center </a:t>
            </a:r>
            <a:r>
              <a:rPr lang="en-US" sz="1800" dirty="0" err="1"/>
              <a:t>d’Excellència</a:t>
            </a:r>
            <a:r>
              <a:rPr lang="en-US" sz="1800" dirty="0"/>
              <a:t> </a:t>
            </a:r>
            <a:r>
              <a:rPr lang="en-US" sz="1800" dirty="0" err="1"/>
              <a:t>Severo</a:t>
            </a:r>
            <a:r>
              <a:rPr lang="en-US" sz="1800" dirty="0"/>
              <a:t> Ochoa 2013-2017” </a:t>
            </a:r>
            <a:r>
              <a:rPr lang="en-GB" sz="1800" dirty="0"/>
              <a:t>programme (SEV-2012-02-08) of the Ministry of Economy and Competitiveness. 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2" y="1226609"/>
            <a:ext cx="8517465" cy="4293465"/>
          </a:xfrm>
          <a:prstGeom prst="rect">
            <a:avLst/>
          </a:prstGeom>
          <a:noFill/>
        </p:spPr>
        <p:txBody>
          <a:bodyPr wrap="square" lIns="91420" tIns="45711" rIns="91420" bIns="45711" numCol="2" spcCol="822790" rtlCol="0">
            <a:spAutoFit/>
          </a:bodyPr>
          <a:lstStyle/>
          <a:p>
            <a:pPr marL="285690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Luis Serrano </a:t>
            </a:r>
            <a:r>
              <a:rPr lang="en-US" sz="1600" i="1" dirty="0"/>
              <a:t>(CRG Director)</a:t>
            </a:r>
          </a:p>
          <a:p>
            <a:pPr marL="285690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Toni </a:t>
            </a:r>
            <a:r>
              <a:rPr lang="en-US" sz="1600" dirty="0" err="1"/>
              <a:t>Gabaldon</a:t>
            </a:r>
            <a:r>
              <a:rPr lang="en-US" sz="1600" dirty="0"/>
              <a:t> </a:t>
            </a:r>
            <a:r>
              <a:rPr lang="en-US" sz="1600" i="1" dirty="0"/>
              <a:t>(CRG PI) </a:t>
            </a:r>
            <a:r>
              <a:rPr lang="en-US" sz="1600" dirty="0"/>
              <a:t>and his group members</a:t>
            </a:r>
          </a:p>
          <a:p>
            <a:pPr marL="285690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Monica Morales </a:t>
            </a:r>
            <a:r>
              <a:rPr lang="en-US" sz="1600" i="1" dirty="0"/>
              <a:t>(Head of CRG core facilities)</a:t>
            </a:r>
            <a:endParaRPr lang="en-US" sz="1600" dirty="0"/>
          </a:p>
          <a:p>
            <a:pPr marL="285690" indent="-285690">
              <a:spcAft>
                <a:spcPts val="600"/>
              </a:spcAft>
              <a:buFont typeface="Arial"/>
              <a:buChar char="•"/>
            </a:pPr>
            <a:r>
              <a:rPr lang="en-US" i="1" dirty="0" smtClean="0"/>
              <a:t>CRG </a:t>
            </a:r>
            <a:r>
              <a:rPr lang="en-US" i="1" dirty="0"/>
              <a:t>Bioinformatics Unit: </a:t>
            </a:r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Luca </a:t>
            </a:r>
            <a:r>
              <a:rPr lang="en-US" sz="1600" dirty="0" err="1"/>
              <a:t>Cozzuto</a:t>
            </a:r>
            <a:endParaRPr lang="en-US" sz="1600" dirty="0"/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Carlos Company</a:t>
            </a:r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Sarah </a:t>
            </a:r>
            <a:r>
              <a:rPr lang="en-US" sz="1600" dirty="0" err="1"/>
              <a:t>Bonnin</a:t>
            </a:r>
            <a:endParaRPr lang="en-US" sz="1600" dirty="0"/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Toni </a:t>
            </a:r>
            <a:r>
              <a:rPr lang="en-US" sz="1600" dirty="0" err="1"/>
              <a:t>Hermoso</a:t>
            </a:r>
            <a:endParaRPr lang="en-US" sz="1600" dirty="0"/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David Harris </a:t>
            </a:r>
            <a:r>
              <a:rPr lang="en-US" sz="1600" dirty="0" err="1"/>
              <a:t>Onywera</a:t>
            </a:r>
            <a:r>
              <a:rPr lang="en-US" sz="1600" dirty="0"/>
              <a:t> </a:t>
            </a:r>
            <a:r>
              <a:rPr lang="en-US" sz="1600" i="1" dirty="0"/>
              <a:t>(U. Cape Town, South Africa; 6-months intern on </a:t>
            </a:r>
            <a:r>
              <a:rPr lang="en-GB" sz="1600" i="1" dirty="0"/>
              <a:t>the CR</a:t>
            </a:r>
            <a:r>
              <a:rPr lang="en-US" sz="1600" i="1" dirty="0"/>
              <a:t>G-Novartis-Africa Mobility Program)</a:t>
            </a:r>
          </a:p>
          <a:p>
            <a:pPr marL="285690" indent="-285690">
              <a:spcAft>
                <a:spcPts val="600"/>
              </a:spcAft>
              <a:buFont typeface="Arial"/>
              <a:buChar char="•"/>
            </a:pPr>
            <a:r>
              <a:rPr lang="en-US" i="1" dirty="0"/>
              <a:t>CRG Genomics Unit:</a:t>
            </a:r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 err="1"/>
              <a:t>Jochen</a:t>
            </a:r>
            <a:r>
              <a:rPr lang="en-US" sz="1600" dirty="0"/>
              <a:t> Hecht</a:t>
            </a:r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 err="1"/>
              <a:t>Nuria</a:t>
            </a:r>
            <a:r>
              <a:rPr lang="en-US" sz="1600" dirty="0"/>
              <a:t> </a:t>
            </a:r>
            <a:r>
              <a:rPr lang="en-US" sz="1600" dirty="0" err="1"/>
              <a:t>Andreu</a:t>
            </a:r>
            <a:r>
              <a:rPr lang="en-US" sz="1600" dirty="0"/>
              <a:t> </a:t>
            </a:r>
            <a:r>
              <a:rPr lang="en-US" sz="1600" dirty="0" err="1"/>
              <a:t>Somavilla</a:t>
            </a:r>
            <a:endParaRPr lang="en-US" sz="1600" dirty="0"/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Anna </a:t>
            </a:r>
            <a:r>
              <a:rPr lang="en-US" sz="1600" dirty="0" err="1"/>
              <a:t>Ferrer</a:t>
            </a:r>
            <a:endParaRPr lang="en-US" sz="1600" dirty="0"/>
          </a:p>
          <a:p>
            <a:pPr marL="285690" indent="-285690">
              <a:spcAft>
                <a:spcPts val="600"/>
              </a:spcAft>
              <a:buFont typeface="Arial"/>
              <a:buChar char="•"/>
            </a:pPr>
            <a:r>
              <a:rPr lang="en-US" i="1" dirty="0" smtClean="0"/>
              <a:t>CRG </a:t>
            </a:r>
            <a:r>
              <a:rPr lang="en-US" i="1" dirty="0" err="1" smtClean="0"/>
              <a:t>Biomolecular</a:t>
            </a:r>
            <a:r>
              <a:rPr lang="en-US" i="1" dirty="0" smtClean="0"/>
              <a:t> Screening &amp; Protein Technologies Unit:</a:t>
            </a:r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Carlo </a:t>
            </a:r>
            <a:r>
              <a:rPr lang="en-US" sz="1600" dirty="0" err="1"/>
              <a:t>Carolis</a:t>
            </a:r>
            <a:endParaRPr lang="en-US" sz="1600" dirty="0"/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Miriam </a:t>
            </a:r>
            <a:r>
              <a:rPr lang="en-US" sz="1600" dirty="0" err="1"/>
              <a:t>Alloza</a:t>
            </a:r>
            <a:endParaRPr lang="en-US" sz="1600" dirty="0"/>
          </a:p>
          <a:p>
            <a:pPr marL="285690" indent="-285690">
              <a:spcAft>
                <a:spcPts val="600"/>
              </a:spcAft>
              <a:buFont typeface="Arial"/>
              <a:buChar char="•"/>
            </a:pPr>
            <a:r>
              <a:rPr lang="en-US" i="1" dirty="0" smtClean="0"/>
              <a:t>CRG </a:t>
            </a:r>
            <a:r>
              <a:rPr lang="en-US" i="1" dirty="0"/>
              <a:t>Communication Department:</a:t>
            </a:r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Gloria </a:t>
            </a:r>
            <a:r>
              <a:rPr lang="en-US" sz="1600" dirty="0" err="1"/>
              <a:t>Lligadas</a:t>
            </a:r>
            <a:r>
              <a:rPr lang="en-US" sz="1600" dirty="0"/>
              <a:t> </a:t>
            </a:r>
          </a:p>
          <a:p>
            <a:pPr marL="742796" lvl="1" indent="-285690">
              <a:spcAft>
                <a:spcPts val="600"/>
              </a:spcAft>
              <a:buFont typeface="Arial"/>
              <a:buChar char="•"/>
            </a:pPr>
            <a:r>
              <a:rPr lang="en-US" sz="1600" dirty="0" err="1"/>
              <a:t>Annick</a:t>
            </a:r>
            <a:r>
              <a:rPr lang="en-US" sz="1600" dirty="0"/>
              <a:t> </a:t>
            </a:r>
            <a:r>
              <a:rPr lang="en-US" sz="1600" dirty="0" err="1"/>
              <a:t>Labeeuw</a:t>
            </a:r>
            <a:endParaRPr lang="en-US" sz="1600" dirty="0"/>
          </a:p>
          <a:p>
            <a:pPr marL="285690" indent="-285690">
              <a:spcAft>
                <a:spcPts val="600"/>
              </a:spcAft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9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37141" r="-37141"/>
          <a:stretch>
            <a:fillRect/>
          </a:stretch>
        </p:blipFill>
        <p:spPr>
          <a:xfrm>
            <a:off x="-1185331" y="221670"/>
            <a:ext cx="12066900" cy="6636330"/>
          </a:xfrm>
        </p:spPr>
      </p:pic>
    </p:spTree>
    <p:extLst>
      <p:ext uri="{BB962C8B-B14F-4D97-AF65-F5344CB8AC3E}">
        <p14:creationId xmlns:p14="http://schemas.microsoft.com/office/powerpoint/2010/main" val="175126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Gill Sans"/>
                <a:cs typeface="Gill Sans"/>
              </a:rPr>
              <a:t>Bacterial Taxonomic Classification</a:t>
            </a:r>
            <a:endParaRPr lang="en-US" sz="3200" dirty="0">
              <a:latin typeface="Gill Sans"/>
              <a:cs typeface="Gill San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36" r="15975" b="13336"/>
          <a:stretch/>
        </p:blipFill>
        <p:spPr>
          <a:xfrm>
            <a:off x="4822580" y="2435334"/>
            <a:ext cx="3864220" cy="2529212"/>
          </a:xfrm>
        </p:spPr>
      </p:pic>
      <p:sp>
        <p:nvSpPr>
          <p:cNvPr id="5" name="Rectangle 4"/>
          <p:cNvSpPr/>
          <p:nvPr/>
        </p:nvSpPr>
        <p:spPr>
          <a:xfrm>
            <a:off x="911969" y="2427636"/>
            <a:ext cx="4572000" cy="3046988"/>
          </a:xfrm>
          <a:prstGeom prst="rect">
            <a:avLst/>
          </a:prstGeom>
        </p:spPr>
        <p:txBody>
          <a:bodyPr lIns="91420" tIns="45711" rIns="91420" bIns="45711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Kingdom:	Bacteria	</a:t>
            </a:r>
          </a:p>
          <a:p>
            <a:r>
              <a:rPr lang="en-US" sz="2400" dirty="0">
                <a:latin typeface="Gill Sans"/>
                <a:cs typeface="Gill Sans"/>
              </a:rPr>
              <a:t>Phylum:	</a:t>
            </a:r>
            <a:r>
              <a:rPr lang="en-US" sz="2400" dirty="0" err="1">
                <a:latin typeface="Gill Sans"/>
                <a:cs typeface="Gill Sans"/>
              </a:rPr>
              <a:t>Firmicutes</a:t>
            </a:r>
            <a:r>
              <a:rPr lang="en-US" sz="2400" dirty="0">
                <a:latin typeface="Gill Sans"/>
                <a:cs typeface="Gill Sans"/>
              </a:rPr>
              <a:t>	</a:t>
            </a:r>
          </a:p>
          <a:p>
            <a:r>
              <a:rPr lang="en-US" sz="2400" dirty="0">
                <a:latin typeface="Gill Sans"/>
                <a:cs typeface="Gill Sans"/>
              </a:rPr>
              <a:t>Class:		Bacilli	</a:t>
            </a:r>
          </a:p>
          <a:p>
            <a:r>
              <a:rPr lang="en-US" sz="2400" dirty="0">
                <a:latin typeface="Gill Sans"/>
                <a:cs typeface="Gill Sans"/>
              </a:rPr>
              <a:t>Order:		</a:t>
            </a:r>
            <a:r>
              <a:rPr lang="en-US" sz="2400" dirty="0" err="1">
                <a:latin typeface="Gill Sans"/>
                <a:cs typeface="Gill Sans"/>
              </a:rPr>
              <a:t>Bacillales</a:t>
            </a:r>
            <a:r>
              <a:rPr lang="en-US" sz="2400" dirty="0">
                <a:latin typeface="Gill Sans"/>
                <a:cs typeface="Gill Sans"/>
              </a:rPr>
              <a:t>	</a:t>
            </a:r>
          </a:p>
          <a:p>
            <a:r>
              <a:rPr lang="en-US" sz="2400" dirty="0">
                <a:latin typeface="Gill Sans"/>
                <a:cs typeface="Gill Sans"/>
              </a:rPr>
              <a:t>Family:		</a:t>
            </a:r>
            <a:r>
              <a:rPr lang="en-US" sz="2400" dirty="0" err="1">
                <a:latin typeface="Gill Sans"/>
                <a:cs typeface="Gill Sans"/>
              </a:rPr>
              <a:t>Listeriaceae</a:t>
            </a:r>
            <a:r>
              <a:rPr lang="en-US" sz="2400" dirty="0">
                <a:latin typeface="Gill Sans"/>
                <a:cs typeface="Gill Sans"/>
              </a:rPr>
              <a:t>	</a:t>
            </a:r>
          </a:p>
          <a:p>
            <a:r>
              <a:rPr lang="en-US" sz="2400" b="1" dirty="0">
                <a:solidFill>
                  <a:srgbClr val="0000FF"/>
                </a:solidFill>
                <a:latin typeface="Gill Sans"/>
                <a:cs typeface="Gill Sans"/>
              </a:rPr>
              <a:t>Genus:	Listeria	</a:t>
            </a:r>
          </a:p>
          <a:p>
            <a:r>
              <a:rPr lang="en-US" sz="2400" b="1" dirty="0">
                <a:solidFill>
                  <a:srgbClr val="FF00FF"/>
                </a:solidFill>
                <a:latin typeface="Gill Sans"/>
                <a:cs typeface="Gill Sans"/>
              </a:rPr>
              <a:t>Species:	</a:t>
            </a:r>
            <a:r>
              <a:rPr lang="en-US" sz="2400" b="1" i="1" dirty="0">
                <a:solidFill>
                  <a:srgbClr val="FF00FF"/>
                </a:solidFill>
                <a:latin typeface="Gill Sans"/>
                <a:cs typeface="Gill Sans"/>
              </a:rPr>
              <a:t>L. </a:t>
            </a:r>
            <a:r>
              <a:rPr lang="en-US" sz="2400" b="1" i="1" dirty="0" err="1">
                <a:solidFill>
                  <a:srgbClr val="FF00FF"/>
                </a:solidFill>
                <a:latin typeface="Gill Sans"/>
                <a:cs typeface="Gill Sans"/>
              </a:rPr>
              <a:t>marthii</a:t>
            </a:r>
            <a:r>
              <a:rPr lang="en-US" sz="2400" dirty="0">
                <a:latin typeface="Gill Sans"/>
                <a:cs typeface="Gill Sans"/>
              </a:rPr>
              <a:t>	</a:t>
            </a:r>
          </a:p>
          <a:p>
            <a:r>
              <a:rPr lang="en-US" sz="2400" dirty="0">
                <a:latin typeface="Gill Sans"/>
                <a:cs typeface="Gill Sans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08449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4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Gill Sans"/>
                <a:cs typeface="Gill Sans"/>
              </a:rPr>
              <a:t>More than 30,000 bacterial genomes </a:t>
            </a:r>
            <a:br>
              <a:rPr lang="en-US" sz="3200" dirty="0">
                <a:latin typeface="Gill Sans"/>
                <a:cs typeface="Gill Sans"/>
              </a:rPr>
            </a:br>
            <a:r>
              <a:rPr lang="en-US" sz="3200" dirty="0">
                <a:latin typeface="Gill Sans"/>
                <a:cs typeface="Gill Sans"/>
              </a:rPr>
              <a:t>have been sequenced so far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935" r="-5935"/>
          <a:stretch>
            <a:fillRect/>
          </a:stretch>
        </p:blipFill>
        <p:spPr>
          <a:xfrm>
            <a:off x="1471423" y="2212340"/>
            <a:ext cx="6806832" cy="3743495"/>
          </a:xfrm>
        </p:spPr>
      </p:pic>
    </p:spTree>
    <p:extLst>
      <p:ext uri="{BB962C8B-B14F-4D97-AF65-F5344CB8AC3E}">
        <p14:creationId xmlns:p14="http://schemas.microsoft.com/office/powerpoint/2010/main" val="269835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482" y="420820"/>
            <a:ext cx="7855318" cy="11430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A “typical” bacterial genome is around 5 million </a:t>
            </a:r>
            <a:r>
              <a:rPr lang="en-US" sz="2800" dirty="0" err="1">
                <a:latin typeface="Gill Sans"/>
                <a:cs typeface="Gill Sans"/>
              </a:rPr>
              <a:t>bp</a:t>
            </a:r>
            <a:r>
              <a:rPr lang="en-US" sz="2800" dirty="0">
                <a:latin typeface="Gill Sans"/>
                <a:cs typeface="Gill Sans"/>
              </a:rPr>
              <a:t> and encodes about 5000 proteins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190" b="12190"/>
          <a:stretch>
            <a:fillRect/>
          </a:stretch>
        </p:blipFill>
        <p:spPr>
          <a:xfrm>
            <a:off x="575983" y="2614342"/>
            <a:ext cx="3270294" cy="1798536"/>
          </a:xfrm>
        </p:spPr>
      </p:pic>
      <p:sp>
        <p:nvSpPr>
          <p:cNvPr id="5" name="TextBox 4"/>
          <p:cNvSpPr txBox="1"/>
          <p:nvPr/>
        </p:nvSpPr>
        <p:spPr>
          <a:xfrm>
            <a:off x="831482" y="4677830"/>
            <a:ext cx="3014797" cy="120032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i="1" dirty="0" err="1" smtClean="0">
                <a:latin typeface="Gill Sans"/>
                <a:cs typeface="Gill Sans"/>
              </a:rPr>
              <a:t>Sorangium</a:t>
            </a:r>
            <a:r>
              <a:rPr lang="en-US" i="1" dirty="0" smtClean="0">
                <a:latin typeface="Gill Sans"/>
                <a:cs typeface="Gill Sans"/>
              </a:rPr>
              <a:t> </a:t>
            </a:r>
            <a:r>
              <a:rPr lang="en-US" i="1" dirty="0" err="1" smtClean="0">
                <a:latin typeface="Gill Sans"/>
                <a:cs typeface="Gill Sans"/>
              </a:rPr>
              <a:t>cellulosum</a:t>
            </a:r>
            <a:r>
              <a:rPr lang="en-US" dirty="0" smtClean="0">
                <a:latin typeface="Gill Sans"/>
                <a:cs typeface="Gill Sans"/>
              </a:rPr>
              <a:t> strain So0157-2 has the largest genome of 14,782,125 </a:t>
            </a:r>
            <a:r>
              <a:rPr lang="en-US" dirty="0" err="1" smtClean="0">
                <a:latin typeface="Gill Sans"/>
                <a:cs typeface="Gill Sans"/>
              </a:rPr>
              <a:t>bp</a:t>
            </a:r>
            <a:r>
              <a:rPr lang="en-US" dirty="0" smtClean="0">
                <a:latin typeface="Gill Sans"/>
                <a:cs typeface="Gill Sans"/>
              </a:rPr>
              <a:t> containing 11,599 genes </a:t>
            </a:r>
            <a:endParaRPr lang="en-US" dirty="0">
              <a:latin typeface="Gill Sans"/>
              <a:cs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900" y="2614342"/>
            <a:ext cx="2805826" cy="1832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4923" y="4705239"/>
            <a:ext cx="3572624" cy="120032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dirty="0" err="1" smtClean="0">
                <a:latin typeface="Gill Sans"/>
                <a:cs typeface="Gill Sans"/>
              </a:rPr>
              <a:t>Candidatus</a:t>
            </a:r>
            <a:r>
              <a:rPr lang="en-US" dirty="0" smtClean="0">
                <a:latin typeface="Gill Sans"/>
                <a:cs typeface="Gill Sans"/>
              </a:rPr>
              <a:t> </a:t>
            </a:r>
            <a:r>
              <a:rPr lang="en-US" i="1" dirty="0" err="1" smtClean="0">
                <a:latin typeface="Gill Sans"/>
                <a:cs typeface="Gill Sans"/>
              </a:rPr>
              <a:t>Nasuia</a:t>
            </a:r>
            <a:r>
              <a:rPr lang="en-US" i="1" dirty="0" smtClean="0">
                <a:latin typeface="Gill Sans"/>
                <a:cs typeface="Gill Sans"/>
              </a:rPr>
              <a:t> </a:t>
            </a:r>
            <a:r>
              <a:rPr lang="en-US" i="1" dirty="0" err="1" smtClean="0">
                <a:latin typeface="Gill Sans"/>
                <a:cs typeface="Gill Sans"/>
              </a:rPr>
              <a:t>deltocephalinicola</a:t>
            </a:r>
            <a:r>
              <a:rPr lang="en-US" dirty="0" smtClean="0">
                <a:latin typeface="Gill Sans"/>
                <a:cs typeface="Gill Sans"/>
              </a:rPr>
              <a:t> strain NAS-ALF has the smallest bacterial genome sequenced of 112,091 </a:t>
            </a:r>
            <a:r>
              <a:rPr lang="en-US" dirty="0" err="1" smtClean="0">
                <a:latin typeface="Gill Sans"/>
                <a:cs typeface="Gill Sans"/>
              </a:rPr>
              <a:t>bp</a:t>
            </a:r>
            <a:r>
              <a:rPr lang="en-US" dirty="0" smtClean="0">
                <a:latin typeface="Gill Sans"/>
                <a:cs typeface="Gill Sans"/>
              </a:rPr>
              <a:t> containing 137 proteins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4189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Droid Sans Fallback"/>
      </a:majorFont>
      <a:minorFont>
        <a:latin typeface="Calibri"/>
        <a:ea typeface="ＭＳ Ｐゴシック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4920</TotalTime>
  <Words>2622</Words>
  <Application>Microsoft Macintosh PowerPoint</Application>
  <PresentationFormat>On-screen Show (4:3)</PresentationFormat>
  <Paragraphs>673</Paragraphs>
  <Slides>55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Office Theme</vt:lpstr>
      <vt:lpstr>1_Office Theme</vt:lpstr>
      <vt:lpstr>PowerPoint Presentation</vt:lpstr>
      <vt:lpstr>PowerPoint Presentation</vt:lpstr>
      <vt:lpstr>PowerPoint Presentation</vt:lpstr>
      <vt:lpstr>Why is the mouth?</vt:lpstr>
      <vt:lpstr> </vt:lpstr>
      <vt:lpstr>PowerPoint Presentation</vt:lpstr>
      <vt:lpstr>Bacterial Taxonomic Classification</vt:lpstr>
      <vt:lpstr>More than 30,000 bacterial genomes  have been sequenced so far</vt:lpstr>
      <vt:lpstr>A “typical” bacterial genome is around 5 million bp and encodes about 5000 proteins</vt:lpstr>
      <vt:lpstr>Bacterial community analysis</vt:lpstr>
      <vt:lpstr>Why is 16S rRNA?</vt:lpstr>
      <vt:lpstr>In addition to highly conserved primer binding sites, 16S rRNA gene sequences contain nine hypervariable regions (V1 – V9) that can provide species-specific signatures useful for bacteria identification</vt:lpstr>
      <vt:lpstr>16S  V3-V4 region (433-497, 576-682) contains both the most and least variable sequences </vt:lpstr>
      <vt:lpstr>Alignment of 16S  V3-V4 regions of three species of the genus Staphylococcus and two species of the genus Macrococcus of the same family Staphylococcaceae </vt:lpstr>
      <vt:lpstr>Caveats of using 16S rRNA gene</vt:lpstr>
      <vt:lpstr>Alternatives to 16S rRNA sequencing</vt:lpstr>
      <vt:lpstr>PowerPoint Presentation</vt:lpstr>
      <vt:lpstr>PowerPoint Presentation</vt:lpstr>
      <vt:lpstr>PowerPoint Presentation</vt:lpstr>
      <vt:lpstr>PowerPoint Presentation</vt:lpstr>
      <vt:lpstr>Sequencing of MOCK bacterial communities (even and staggered number of rrn operons)</vt:lpstr>
      <vt:lpstr>Species abundances were significantly different between 16S and WGS approaches: Even MOCK</vt:lpstr>
      <vt:lpstr>PowerPoint Presentation</vt:lpstr>
      <vt:lpstr>Bacterial community analysis based on 16S</vt:lpstr>
      <vt:lpstr>16S analysis benchmarking</vt:lpstr>
      <vt:lpstr>All but QUPARSE distributions were not significantly different from 16S mapping data: Even MOCK</vt:lpstr>
      <vt:lpstr>PowerPoint Presentation</vt:lpstr>
      <vt:lpstr>For both even and staggered MOCK, QIIME and Ribopiker assigned more than 70% of sequenced reads, which was significantly more than Mothur or QUPARSE did.  QUPARSE performed the worst, leaving more than a half sequenced reads unassigned.</vt:lpstr>
      <vt:lpstr>Percentage of false-positively assigned reads was low in all tested methods.  </vt:lpstr>
      <vt:lpstr>A note on counting FP</vt:lpstr>
      <vt:lpstr>Even MOCK, threshold on genera abundance of 1% and 0.022%</vt:lpstr>
      <vt:lpstr>Even MOCK, threshold on genera abundance of 0.022%.  Mothur and QUPARSE gave the same number of false positive genera, which was significantly lower than QIIME or Ribopiker did (p-value  &lt; 0.001).</vt:lpstr>
      <vt:lpstr>Staggered MOCK, threshold on genera abundance of 0.022% and 0.01%</vt:lpstr>
      <vt:lpstr>Staggered MOCK. For both thresholds on genera abundance of 0.022% and 0.01%,  Mothur and QUPARSE gave the same number of false positive genera, which was significantly lower than QIIME or Ribopiker did (p-value  &lt; 0.001).</vt:lpstr>
      <vt:lpstr>Among the four methods tested,  the winner was ….</vt:lpstr>
      <vt:lpstr>Bacterial community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</dc:creator>
  <cp:lastModifiedBy>Julia</cp:lastModifiedBy>
  <cp:revision>97</cp:revision>
  <dcterms:created xsi:type="dcterms:W3CDTF">2016-03-18T14:59:17Z</dcterms:created>
  <dcterms:modified xsi:type="dcterms:W3CDTF">2016-06-02T18:34:45Z</dcterms:modified>
</cp:coreProperties>
</file>