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sldIdLst>
    <p:sldId id="258" r:id="rId2"/>
    <p:sldId id="275" r:id="rId3"/>
    <p:sldId id="257" r:id="rId4"/>
    <p:sldId id="259" r:id="rId5"/>
    <p:sldId id="256" r:id="rId6"/>
    <p:sldId id="260" r:id="rId7"/>
    <p:sldId id="261" r:id="rId8"/>
    <p:sldId id="262" r:id="rId9"/>
    <p:sldId id="264" r:id="rId10"/>
    <p:sldId id="265" r:id="rId11"/>
    <p:sldId id="269" r:id="rId12"/>
    <p:sldId id="277" r:id="rId13"/>
    <p:sldId id="266" r:id="rId14"/>
    <p:sldId id="278" r:id="rId15"/>
    <p:sldId id="267" r:id="rId16"/>
    <p:sldId id="268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1404" autoAdjust="0"/>
  </p:normalViewPr>
  <p:slideViewPr>
    <p:cSldViewPr snapToGrid="0" snapToObjects="1">
      <p:cViewPr varScale="1">
        <p:scale>
          <a:sx n="145" d="100"/>
          <a:sy n="145" d="100"/>
        </p:scale>
        <p:origin x="-1400" y="-112"/>
      </p:cViewPr>
      <p:guideLst>
        <p:guide orient="horz" pos="2180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C33A3-32A3-3E47-A483-C6EF661547D8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032CF-A39B-B147-9ECE-4E94E70E8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032CF-A39B-B147-9ECE-4E94E70E88A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032CF-A39B-B147-9ECE-4E94E70E88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032CF-A39B-B147-9ECE-4E94E70E88A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032CF-A39B-B147-9ECE-4E94E70E88A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032CF-A39B-B147-9ECE-4E94E70E88A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032CF-A39B-B147-9ECE-4E94E70E88A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9AC23-DE66-7649-9B8A-A4C59DD8B0DA}" type="datetimeFigureOut">
              <a:rPr lang="en-US" smtClean="0"/>
              <a:pPr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8ECB-2A52-A54C-A1C1-7D5ED0FCE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4579438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smtClean="0"/>
              <a:t>Why so important?</a:t>
            </a:r>
          </a:p>
          <a:p>
            <a:pPr algn="l"/>
            <a:endParaRPr lang="en-US" b="1" dirty="0" smtClean="0"/>
          </a:p>
          <a:p>
            <a:pPr algn="l">
              <a:buFont typeface="Arial"/>
              <a:buChar char="•"/>
            </a:pPr>
            <a:r>
              <a:rPr lang="en-US" sz="2353" dirty="0" smtClean="0"/>
              <a:t> To analyze very large datasets (also gigabytes of data). </a:t>
            </a:r>
          </a:p>
          <a:p>
            <a:pPr algn="l"/>
            <a:endParaRPr lang="en-US" sz="2353" dirty="0" smtClean="0"/>
          </a:p>
          <a:p>
            <a:pPr algn="l">
              <a:buFont typeface="Arial"/>
              <a:buChar char="•"/>
            </a:pPr>
            <a:r>
              <a:rPr lang="en-US" sz="2353" dirty="0" smtClean="0"/>
              <a:t> To quickly convert different formats.</a:t>
            </a:r>
          </a:p>
          <a:p>
            <a:pPr algn="l">
              <a:buFont typeface="Arial"/>
              <a:buChar char="•"/>
            </a:pPr>
            <a:endParaRPr lang="en-US" sz="2353" dirty="0" smtClean="0"/>
          </a:p>
          <a:p>
            <a:pPr algn="l">
              <a:buFont typeface="Arial"/>
              <a:buChar char="•"/>
            </a:pPr>
            <a:r>
              <a:rPr lang="en-US" sz="2353" dirty="0" smtClean="0"/>
              <a:t> To extract data from tables, make calculation and formatting results.</a:t>
            </a:r>
          </a:p>
          <a:p>
            <a:pPr algn="l">
              <a:buFont typeface="Arial"/>
              <a:buChar char="•"/>
            </a:pPr>
            <a:endParaRPr lang="en-US" sz="2353" dirty="0" smtClean="0"/>
          </a:p>
          <a:p>
            <a:pPr algn="l">
              <a:buFont typeface="Arial"/>
              <a:buChar char="•"/>
            </a:pPr>
            <a:r>
              <a:rPr lang="en-US" sz="2353" dirty="0" smtClean="0"/>
              <a:t> To solve some encoding problems (from windows to </a:t>
            </a:r>
            <a:r>
              <a:rPr lang="en-US" sz="2353" dirty="0" err="1" smtClean="0"/>
              <a:t>linux</a:t>
            </a:r>
            <a:r>
              <a:rPr lang="en-US" sz="2353" dirty="0" smtClean="0"/>
              <a:t>…)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88999" y="48843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2600941"/>
            <a:ext cx="8014916" cy="3480133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10"/>
            <a:ext cx="8014917" cy="5371253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err="1" smtClean="0"/>
              <a:t>Grep</a:t>
            </a:r>
            <a:r>
              <a:rPr lang="en-US" b="1" dirty="0" smtClean="0"/>
              <a:t> / </a:t>
            </a:r>
            <a:r>
              <a:rPr lang="en-US" b="1" dirty="0" err="1" smtClean="0"/>
              <a:t>tr</a:t>
            </a:r>
            <a:endParaRPr lang="en-US" b="1" dirty="0" smtClean="0"/>
          </a:p>
          <a:p>
            <a:pPr algn="l"/>
            <a:r>
              <a:rPr lang="en-US" sz="2353" dirty="0" smtClean="0"/>
              <a:t>To identify a simple pattern in a </a:t>
            </a:r>
            <a:r>
              <a:rPr lang="en-US" sz="2353" dirty="0" err="1" smtClean="0"/>
              <a:t>fasta</a:t>
            </a:r>
            <a:r>
              <a:rPr lang="en-US" sz="2353" dirty="0" smtClean="0"/>
              <a:t> file.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2"/>
                </a:solidFill>
                <a:latin typeface="Courier"/>
                <a:cs typeface="Courier"/>
              </a:rPr>
              <a:t>grep</a:t>
            </a:r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 -</a:t>
            </a:r>
            <a:r>
              <a:rPr lang="en-US" sz="1400" dirty="0" err="1" smtClean="0">
                <a:solidFill>
                  <a:schemeClr val="bg2"/>
                </a:solidFill>
                <a:latin typeface="Courier"/>
                <a:cs typeface="Courier"/>
              </a:rPr>
              <a:t>v</a:t>
            </a:r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 "&gt;" Homo_sapiens.GRCh37.57.dna.chromosome.1.fa | </a:t>
            </a:r>
            <a:r>
              <a:rPr lang="en-US" sz="1400" dirty="0" err="1" smtClean="0">
                <a:solidFill>
                  <a:schemeClr val="bg2"/>
                </a:solidFill>
                <a:latin typeface="Courier"/>
                <a:cs typeface="Courier"/>
              </a:rPr>
              <a:t>tr</a:t>
            </a:r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 -</a:t>
            </a:r>
            <a:r>
              <a:rPr lang="en-US" sz="1400" dirty="0" err="1" smtClean="0">
                <a:solidFill>
                  <a:schemeClr val="bg2"/>
                </a:solidFill>
                <a:latin typeface="Courier"/>
                <a:cs typeface="Courier"/>
              </a:rPr>
              <a:t>d</a:t>
            </a:r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 '\</a:t>
            </a:r>
            <a:r>
              <a:rPr lang="en-US" sz="1400" dirty="0" err="1" smtClean="0">
                <a:solidFill>
                  <a:schemeClr val="bg2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' | </a:t>
            </a:r>
            <a:r>
              <a:rPr lang="en-US" sz="1400" dirty="0" err="1" smtClean="0">
                <a:solidFill>
                  <a:schemeClr val="bg2"/>
                </a:solidFill>
                <a:latin typeface="Courier"/>
                <a:cs typeface="Courier"/>
              </a:rPr>
              <a:t>grep</a:t>
            </a:r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 -</a:t>
            </a:r>
            <a:r>
              <a:rPr lang="en-US" sz="1400" dirty="0" err="1" smtClean="0">
                <a:solidFill>
                  <a:schemeClr val="bg2"/>
                </a:solidFill>
                <a:latin typeface="Courier"/>
                <a:cs typeface="Courier"/>
              </a:rPr>
              <a:t>b</a:t>
            </a:r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 -</a:t>
            </a:r>
            <a:r>
              <a:rPr lang="en-US" sz="1400" dirty="0" err="1" smtClean="0">
                <a:solidFill>
                  <a:schemeClr val="bg2"/>
                </a:solidFill>
                <a:latin typeface="Courier"/>
                <a:cs typeface="Courier"/>
              </a:rPr>
              <a:t>o</a:t>
            </a:r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 "ATTGTCATTATTG”</a:t>
            </a:r>
          </a:p>
          <a:p>
            <a:pPr algn="l"/>
            <a:endParaRPr lang="en-US" sz="1400" dirty="0" smtClean="0">
              <a:solidFill>
                <a:schemeClr val="bg2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61005393:ATTGTCATTATTG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71889163:ATTGTCATTATTG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101646916:ATTGTCATTATTG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105960453:ATTGTCATTATTG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118105005:ATTGTCATTATTG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170610458:ATTGTCATTATTG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177146548:ATTGTCATTATTG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179212702:ATTGTCATTATTG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186304328:ATTGTCATTATTG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Courier"/>
                <a:cs typeface="Courier"/>
              </a:rPr>
              <a:t>...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latin typeface="Courier"/>
                <a:cs typeface="Courier"/>
              </a:rPr>
              <a:t>Options for </a:t>
            </a:r>
            <a:r>
              <a:rPr lang="en-US" sz="1400" dirty="0" err="1" smtClean="0">
                <a:latin typeface="Courier"/>
                <a:cs typeface="Courier"/>
              </a:rPr>
              <a:t>grep</a:t>
            </a:r>
            <a:r>
              <a:rPr lang="en-US" sz="1400" dirty="0" smtClean="0">
                <a:latin typeface="Courier"/>
                <a:cs typeface="Courier"/>
              </a:rPr>
              <a:t>. -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position 0 based. -</a:t>
            </a:r>
            <a:r>
              <a:rPr lang="en-US" sz="1400" dirty="0" err="1" smtClean="0">
                <a:latin typeface="Courier"/>
                <a:cs typeface="Courier"/>
              </a:rPr>
              <a:t>o</a:t>
            </a:r>
            <a:r>
              <a:rPr lang="en-US" sz="1400" dirty="0" smtClean="0">
                <a:latin typeface="Courier"/>
                <a:cs typeface="Courier"/>
              </a:rPr>
              <a:t> shows only matches.</a:t>
            </a:r>
          </a:p>
          <a:p>
            <a:pPr algn="l"/>
            <a:r>
              <a:rPr lang="en-US" sz="1400" dirty="0" smtClean="0">
                <a:latin typeface="Courier"/>
                <a:cs typeface="Courier"/>
              </a:rPr>
              <a:t>Option for tr. –</a:t>
            </a:r>
            <a:r>
              <a:rPr lang="en-US" sz="1400" dirty="0" err="1" smtClean="0">
                <a:latin typeface="Courier"/>
                <a:cs typeface="Courier"/>
              </a:rPr>
              <a:t>d</a:t>
            </a:r>
            <a:r>
              <a:rPr lang="en-US" sz="1400" dirty="0" smtClean="0">
                <a:latin typeface="Courier"/>
                <a:cs typeface="Courier"/>
              </a:rPr>
              <a:t> remove the character.  - ‘\</a:t>
            </a:r>
            <a:r>
              <a:rPr lang="en-US" sz="1400" dirty="0" err="1" smtClean="0">
                <a:latin typeface="Courier"/>
                <a:cs typeface="Courier"/>
              </a:rPr>
              <a:t>r</a:t>
            </a:r>
            <a:r>
              <a:rPr lang="en-US" sz="1400" dirty="0" smtClean="0">
                <a:latin typeface="Courier"/>
                <a:cs typeface="Courier"/>
              </a:rPr>
              <a:t>’ if you are using </a:t>
            </a:r>
            <a:r>
              <a:rPr lang="en-US" sz="1400" dirty="0" err="1" smtClean="0">
                <a:latin typeface="Courier"/>
                <a:cs typeface="Courier"/>
              </a:rPr>
              <a:t>mac</a:t>
            </a:r>
            <a:endParaRPr lang="en-US" sz="1400" dirty="0" smtClean="0">
              <a:latin typeface="Courier"/>
              <a:cs typeface="Courier"/>
            </a:endParaRPr>
          </a:p>
          <a:p>
            <a:pPr algn="l"/>
            <a:endParaRPr lang="en-US" sz="140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991693"/>
            <a:ext cx="8014916" cy="3678949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5043934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err="1" smtClean="0"/>
              <a:t>tr</a:t>
            </a:r>
            <a:r>
              <a:rPr lang="en-US" b="1" dirty="0" smtClean="0"/>
              <a:t> </a:t>
            </a:r>
          </a:p>
          <a:p>
            <a:pPr algn="l"/>
            <a:r>
              <a:rPr lang="en-US" sz="2353" dirty="0" smtClean="0"/>
              <a:t>To translate characters. Example: convert windows carriage return to </a:t>
            </a:r>
            <a:r>
              <a:rPr lang="en-US" sz="2353" dirty="0" err="1" smtClean="0"/>
              <a:t>linux</a:t>
            </a:r>
            <a:r>
              <a:rPr lang="en-US" sz="2353" dirty="0" smtClean="0"/>
              <a:t> ones.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less win_gff3.txt 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gene    29555489        29556551        .       +       .       ID=ENSG00000206467;     NAME=OR2H2;     ^MHSCHR6_MHC_MCF  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mRNA    29555489        29556551        .       +       .       ID=ENST00000383546;     NAME=OR2H2-001; PARENT=ENSG00000206467; ^MHSCHR6_MHC_MCF  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five_prime_utr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29555489        29555527        .       +       .       ID=five_prime_utr:ENST00000383546:1;    PARENT=ENST00000383546; ^MHSCHR6_MHC_MCF  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exon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  29555489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      29556551        .       +       .       ID=exon:ENST00000383546:1;      PARENT=ENST00000383546; ^MHSCHR6_MHC_MCF  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start_codon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   29555528        29555530        .       +       0       ID=start_codon:ENST00000383546:1;       PARENT=ENST00000383546; ^MHSCHR6_MHC_MCF  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CDS     29555528       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924405"/>
            <a:ext cx="8014916" cy="3377329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524757"/>
            <a:ext cx="8014917" cy="5333243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err="1" smtClean="0"/>
              <a:t>tr</a:t>
            </a:r>
            <a:r>
              <a:rPr lang="en-US" b="1" dirty="0" smtClean="0"/>
              <a:t> </a:t>
            </a:r>
          </a:p>
          <a:p>
            <a:pPr algn="l"/>
            <a:r>
              <a:rPr lang="en-US" sz="2353" dirty="0" smtClean="0"/>
              <a:t>To translate characters. Example: convert windows carriage return to </a:t>
            </a:r>
            <a:r>
              <a:rPr lang="en-US" sz="2353" dirty="0" err="1" smtClean="0"/>
              <a:t>linux</a:t>
            </a:r>
            <a:r>
              <a:rPr lang="en-US" sz="2353" dirty="0" smtClean="0"/>
              <a:t> ones.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tr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‘\015’ ’\n’ &lt; win_gff3.txt &gt; linux_gff3.txt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less linux_gff3.txt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gene    29555489        29556551        .       +       .       ID=ENSG00000206467;     NAME=OR2H2;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mRNA    29555489        29556551        .       +       .       ID=ENST00000383546;     NAME=OR2H2-001; PARENT=ENSG00000206467;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five_prime_utr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29555489        29555527        .       +       .       ID=five_prime_utr:ENST00000383546:1;    PARENT=ENST00000383546;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exon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  29555489        29556551        .       +       .       ID=exon:ENST00000383546:1;      PARENT=ENST00000383546;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800" dirty="0" smtClean="0"/>
              <a:t>\015 is the </a:t>
            </a:r>
            <a:r>
              <a:rPr lang="en-US" sz="1800" dirty="0" err="1" smtClean="0"/>
              <a:t>ascii</a:t>
            </a:r>
            <a:r>
              <a:rPr lang="en-US" sz="1800" dirty="0" smtClean="0"/>
              <a:t> code for carriage return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343635"/>
            <a:ext cx="8014916" cy="208137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3816430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Working with a table file.</a:t>
            </a:r>
          </a:p>
          <a:p>
            <a:pPr algn="l"/>
            <a:r>
              <a:rPr lang="en-US" sz="2000" dirty="0" smtClean="0"/>
              <a:t>Displaying a table like a </a:t>
            </a:r>
            <a:r>
              <a:rPr lang="en-US" sz="2000" dirty="0" err="1" smtClean="0"/>
              <a:t>gff</a:t>
            </a:r>
            <a:r>
              <a:rPr lang="en-US" sz="2000" dirty="0" smtClean="0"/>
              <a:t> file </a:t>
            </a:r>
            <a:r>
              <a:rPr lang="en-US" sz="2000" dirty="0" err="1" smtClean="0"/>
              <a:t>contining</a:t>
            </a:r>
            <a:r>
              <a:rPr lang="en-US" sz="2000" dirty="0" smtClean="0"/>
              <a:t> the </a:t>
            </a:r>
            <a:r>
              <a:rPr lang="en-US" sz="2000" dirty="0" err="1" smtClean="0"/>
              <a:t>Ensembl</a:t>
            </a:r>
            <a:r>
              <a:rPr lang="en-US" sz="2000" dirty="0" smtClean="0"/>
              <a:t> annotations.</a:t>
            </a:r>
          </a:p>
          <a:p>
            <a:pPr algn="l"/>
            <a:r>
              <a:rPr lang="en-US" sz="2000" dirty="0" smtClean="0"/>
              <a:t>9 fields: </a:t>
            </a:r>
            <a:r>
              <a:rPr lang="en-US" sz="2000" dirty="0" err="1" smtClean="0"/>
              <a:t>Seq</a:t>
            </a:r>
            <a:r>
              <a:rPr lang="en-US" sz="2000" dirty="0" smtClean="0"/>
              <a:t> name, source, feature, start, end, score, strand, frame, attribute.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less Homo_sapiens.GRCh37.57.gff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##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gff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-version 3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gene    29555489        29556551        .       +       .       ID=ENSG00000206467; NAME=OR2H2;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mRNA    29555489        29556551        .       +       .       ID=ENST00000383546; NAME=OR2H2-001; PARENT=ENSG00000206467;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167004"/>
            <a:ext cx="8014916" cy="318707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5312252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Cut / sort / </a:t>
            </a:r>
            <a:r>
              <a:rPr lang="en-US" sz="2400" b="1" dirty="0" err="1" smtClean="0"/>
              <a:t>uniq</a:t>
            </a:r>
            <a:endParaRPr lang="en-US" sz="2400" b="1" dirty="0" smtClean="0"/>
          </a:p>
          <a:p>
            <a:pPr algn="l"/>
            <a:r>
              <a:rPr lang="en-US" sz="2353" dirty="0" smtClean="0"/>
              <a:t>Analyzing a </a:t>
            </a:r>
            <a:r>
              <a:rPr lang="en-US" sz="2353" dirty="0" err="1" smtClean="0"/>
              <a:t>gff</a:t>
            </a:r>
            <a:r>
              <a:rPr lang="en-US" sz="2353" dirty="0" smtClean="0"/>
              <a:t> file</a:t>
            </a:r>
          </a:p>
          <a:p>
            <a:pPr algn="l"/>
            <a:r>
              <a:rPr lang="en-US" sz="2000" dirty="0" smtClean="0"/>
              <a:t>9 fields: </a:t>
            </a:r>
            <a:r>
              <a:rPr lang="en-US" sz="2000" dirty="0" err="1" smtClean="0"/>
              <a:t>Seq</a:t>
            </a:r>
            <a:r>
              <a:rPr lang="en-US" sz="2000" dirty="0" smtClean="0"/>
              <a:t> name, source, feature, start, end, score, strand, frame, attribute.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cut -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f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3 Homo_sapiens.GRCh37.57.gff | sort |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uniq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##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gff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-version 3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CDS</a:t>
            </a:r>
          </a:p>
          <a:p>
            <a:pPr algn="l"/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exon</a:t>
            </a:r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five_prime_utr</a:t>
            </a:r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gene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mRNA</a:t>
            </a:r>
          </a:p>
          <a:p>
            <a:pPr algn="l"/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start_codon</a:t>
            </a:r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stop_codon</a:t>
            </a:r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three_prime_UTR</a:t>
            </a:r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transcript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latin typeface="Courier"/>
                <a:cs typeface="Courier"/>
              </a:rPr>
              <a:t>Cut option. –</a:t>
            </a:r>
            <a:r>
              <a:rPr lang="en-US" sz="1400" dirty="0" err="1" smtClean="0">
                <a:latin typeface="Courier"/>
                <a:cs typeface="Courier"/>
              </a:rPr>
              <a:t>f</a:t>
            </a:r>
            <a:r>
              <a:rPr lang="en-US" sz="1400" dirty="0" smtClean="0">
                <a:latin typeface="Courier"/>
                <a:cs typeface="Courier"/>
              </a:rPr>
              <a:t> = fields.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2674209"/>
            <a:ext cx="8014916" cy="3480132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4989610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/>
              <a:t>Grep</a:t>
            </a:r>
            <a:r>
              <a:rPr lang="en-US" sz="2400" b="1" dirty="0" smtClean="0"/>
              <a:t> / cut / sort / </a:t>
            </a:r>
            <a:r>
              <a:rPr lang="en-US" sz="2400" b="1" dirty="0" err="1" smtClean="0"/>
              <a:t>uniq</a:t>
            </a:r>
            <a:endParaRPr lang="en-US" sz="2400" b="1" dirty="0" smtClean="0"/>
          </a:p>
          <a:p>
            <a:pPr algn="l"/>
            <a:r>
              <a:rPr lang="en-US" sz="2353" dirty="0" smtClean="0"/>
              <a:t>Selecting first features for start. 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grep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-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v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"##" Homo_sapiens.GRCh37.57.gff  | cut -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f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3,4 | sort -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-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k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2 | head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CDS	2</a:t>
            </a:r>
          </a:p>
          <a:p>
            <a:pPr algn="l"/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exon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	2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gene	2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mRNA	2</a:t>
            </a:r>
          </a:p>
          <a:p>
            <a:pPr algn="l"/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exon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	577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gene	577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transcript	577</a:t>
            </a:r>
          </a:p>
          <a:p>
            <a:pPr algn="l"/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exon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	648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gene	648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transcript	648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latin typeface="Courier"/>
                <a:cs typeface="Courier"/>
              </a:rPr>
              <a:t>Options sort. –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sort numeric. –</a:t>
            </a:r>
            <a:r>
              <a:rPr lang="en-US" sz="1400" dirty="0" err="1" smtClean="0">
                <a:latin typeface="Courier"/>
                <a:cs typeface="Courier"/>
              </a:rPr>
              <a:t>k</a:t>
            </a:r>
            <a:r>
              <a:rPr lang="en-US" sz="1400" dirty="0" smtClean="0">
                <a:latin typeface="Courier"/>
                <a:cs typeface="Courier"/>
              </a:rPr>
              <a:t> key for sorting.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1656" y="4865845"/>
            <a:ext cx="8014916" cy="1217404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2576520"/>
            <a:ext cx="8014916" cy="1217404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1930313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Cut / </a:t>
            </a:r>
            <a:r>
              <a:rPr lang="en-US" sz="2400" b="1" dirty="0" err="1" smtClean="0"/>
              <a:t>grep</a:t>
            </a:r>
            <a:r>
              <a:rPr lang="en-US" sz="2400" b="1" dirty="0" smtClean="0"/>
              <a:t> / </a:t>
            </a:r>
            <a:r>
              <a:rPr lang="en-US" sz="2400" b="1" dirty="0" err="1" smtClean="0"/>
              <a:t>wc</a:t>
            </a:r>
            <a:endParaRPr lang="en-US" sz="2400" b="1" dirty="0" smtClean="0"/>
          </a:p>
          <a:p>
            <a:pPr algn="l"/>
            <a:r>
              <a:rPr lang="en-US" sz="2353" dirty="0" smtClean="0"/>
              <a:t>To select and count only </a:t>
            </a:r>
            <a:r>
              <a:rPr lang="en-US" sz="2353" dirty="0" err="1" smtClean="0"/>
              <a:t>exons</a:t>
            </a:r>
            <a:r>
              <a:rPr lang="en-US" sz="2353" dirty="0" smtClean="0"/>
              <a:t> 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cut -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f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3 Homo_sapiens.GRCh37.57.gff |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grep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"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exon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" |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wc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–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l</a:t>
            </a:r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982653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91655" y="3793924"/>
            <a:ext cx="8014917" cy="214575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Awk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35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select and count only </a:t>
            </a:r>
            <a:r>
              <a:rPr kumimoji="0" lang="en-US" sz="2353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exons</a:t>
            </a:r>
            <a:r>
              <a:rPr kumimoji="0" lang="en-US" sz="235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lvl="0">
              <a:spcBef>
                <a:spcPct val="2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awk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'{if ($3 == "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exon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") SUM+=1 } END {print SUM}' Homo_sapiens.GRCh37.57.gff </a:t>
            </a:r>
          </a:p>
          <a:p>
            <a:pPr lvl="0">
              <a:spcBef>
                <a:spcPct val="20000"/>
              </a:spcBef>
            </a:pPr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lvl="0">
              <a:spcBef>
                <a:spcPct val="2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982653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576519"/>
            <a:ext cx="8014916" cy="3699931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4472546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/>
              <a:t>Awk</a:t>
            </a:r>
            <a:endParaRPr lang="en-US" sz="2400" b="1" dirty="0" smtClean="0"/>
          </a:p>
          <a:p>
            <a:pPr algn="l"/>
            <a:r>
              <a:rPr lang="en-US" sz="2353" dirty="0" smtClean="0"/>
              <a:t>To calculate the length of each gene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awk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'{if ($3 == "gene") {SIZE=$5-$4; print $10"\t"SIZE}}' Homo_sapiens.GRCh37.57.gff | less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NAME=OR2H2;     1062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NAME=OR14J1;    1116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NAME=TNF;       3110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NAME=WASF5P;    1454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NAME=MDC1;      18081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NAME=USP8P;     3172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NAME=POLR2LP;   186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NAME=ABCF1;     25804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NAME=HSD17B8;   2189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36318"/>
            <a:ext cx="8014916" cy="2674652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4317581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/>
              <a:t>Awk</a:t>
            </a:r>
            <a:r>
              <a:rPr lang="en-US" sz="2400" b="1" dirty="0" smtClean="0"/>
              <a:t> / </a:t>
            </a:r>
            <a:r>
              <a:rPr lang="en-US" sz="2400" b="1" dirty="0" err="1" smtClean="0"/>
              <a:t>sed</a:t>
            </a:r>
            <a:endParaRPr lang="en-US" sz="2400" b="1" dirty="0" smtClean="0"/>
          </a:p>
          <a:p>
            <a:pPr algn="l"/>
            <a:r>
              <a:rPr lang="en-US" sz="2353" dirty="0" smtClean="0"/>
              <a:t>To calculate the length of each gene and removing unwanted words (“Name=” and ;)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awk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'{if ($3 == "gene") {SIZE=$5-$4; print $10"\t"SIZE}}' Homo_sapiens.GRCh37.57.gff |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sed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s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/NAME=// |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tr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-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d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";" | less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OR2H2   1062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OR14J1  1116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TNF     3110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WASF5P  1454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MDC1    18081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USP8P   3172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POLR2LP 186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576519"/>
            <a:ext cx="8014916" cy="4039799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4989611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/>
              <a:t>Awk</a:t>
            </a:r>
            <a:endParaRPr lang="en-US" sz="2400" b="1" dirty="0" smtClean="0"/>
          </a:p>
          <a:p>
            <a:pPr algn="l"/>
            <a:r>
              <a:rPr lang="en-US" sz="2353" dirty="0" smtClean="0"/>
              <a:t>Selecting only mitochondrial genes 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awk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'{if ($1=="MT" &amp;&amp; $3=="gene") print 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$0}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' Homo_sapiens.GRCh37.57.gff | less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MT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gene    10470   10766   .       +       .       ID=ENSG00000212907; NAME=J01415.3;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MT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Mt_tRNA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gene    4329    4400    .       -       .       ID=ENSG00000210107; NAME=J01415.9;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MT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Mt_tRNA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gene    4402    4469    .       +       .       ID=ENSG00000210112; NAME=J01415.29;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MT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gene    3307    4262    .       +       .       ID=ENSG00000198888; NAME=J01415.16;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MT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Mt_tRNA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gene    12266   12336   .       +       .       ID=ENSG00000210191; NAME=J01415.23;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MT     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protein_coding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 gene    10760   12137   .       +       .       ID=ENSG00000198886; NAME=J01415.26; 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857373"/>
            <a:ext cx="7772400" cy="3842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5073264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smtClean="0"/>
              <a:t>Less  </a:t>
            </a:r>
            <a:endParaRPr lang="en-US" dirty="0" smtClean="0"/>
          </a:p>
          <a:p>
            <a:pPr algn="l"/>
            <a:r>
              <a:rPr lang="en-US" sz="2353" dirty="0" smtClean="0"/>
              <a:t>For displaying only a part of the file per time.</a:t>
            </a:r>
          </a:p>
          <a:p>
            <a:pPr algn="l"/>
            <a:endParaRPr lang="en-US" sz="2353" dirty="0" smtClean="0"/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less Mus_musculus.NCBIM37.57.dna.all.fa 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&gt;1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dna:chromosome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chromosome:NCBIM37:1:1:197195432:1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88999" y="48843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991694"/>
            <a:ext cx="8014916" cy="3624624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4877734"/>
          </a:xfr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/>
              <a:t>Awk</a:t>
            </a:r>
            <a:endParaRPr lang="en-US" sz="2400" b="1" dirty="0" smtClean="0"/>
          </a:p>
          <a:p>
            <a:pPr algn="l"/>
            <a:r>
              <a:rPr lang="en-US" sz="2353" dirty="0" smtClean="0"/>
              <a:t>Format conversion from gff3 to bed format (</a:t>
            </a:r>
            <a:r>
              <a:rPr lang="en-US" sz="2353" dirty="0" err="1" smtClean="0"/>
              <a:t>chrom</a:t>
            </a:r>
            <a:r>
              <a:rPr lang="en-US" sz="2353" dirty="0" smtClean="0"/>
              <a:t>, start, end, name, score, strand)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grep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-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v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"##"  Homo_sapiens.GRCh37.57.gff |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awk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'{print $1"\t"$4"\t"$5"\t"$9" "$10"\t.\t"$7}' | less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29555489        29556551        ID=ENSG00000206467; NAME=OR2H2; .       +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29555489        29556551        ID=ENST00000383546; NAME=OR2H2-001;     .       +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29555489        29555527        ID=five_prime_utr:ENST00000383546:1; PARENT=ENST00000383546;    .       +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29555489        29556551        ID=exon:ENST00000383546:1; PARENT=ENST00000383546;      .       +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HSCHR6_MHC_MCF  29555528        29555530        ID=start_codon:ENST00000383546:1; PARENT=ENST00000383546;       .       +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904863"/>
          </a:xfrm>
        </p:spPr>
        <p:txBody>
          <a:bodyPr wrap="square">
            <a:spAutoFit/>
          </a:bodyPr>
          <a:lstStyle/>
          <a:p>
            <a:pPr algn="l"/>
            <a:endParaRPr lang="en-US" sz="2400" b="1" dirty="0" smtClean="0"/>
          </a:p>
          <a:p>
            <a:r>
              <a:rPr lang="en-US" sz="2400" b="1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052749"/>
            <a:ext cx="7772400" cy="3647224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4999829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smtClean="0"/>
              <a:t>Head / Tail</a:t>
            </a:r>
            <a:endParaRPr lang="en-US" dirty="0" smtClean="0"/>
          </a:p>
          <a:p>
            <a:pPr algn="l"/>
            <a:r>
              <a:rPr lang="en-US" sz="2350" dirty="0" smtClean="0"/>
              <a:t>For displaying a number of rows from the beginning / end of the file (option </a:t>
            </a:r>
            <a:r>
              <a:rPr lang="en-US" sz="2350" b="1" dirty="0" smtClean="0"/>
              <a:t>–</a:t>
            </a:r>
            <a:r>
              <a:rPr lang="en-US" sz="2350" b="1" dirty="0" err="1" smtClean="0"/>
              <a:t>n</a:t>
            </a:r>
            <a:r>
              <a:rPr lang="en-US" sz="2350" dirty="0" smtClean="0"/>
              <a:t>).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$ head –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n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4 Mus_musculus.NCBIM37.57.dna.all.fa </a:t>
            </a:r>
          </a:p>
          <a:p>
            <a:pPr algn="l"/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&gt;1 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dna:chromosome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chromosome:NCBIM37:1:1:197195432:1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$ tail -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n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4 Mus_musculus.NCBIM37.57.dna.all.fa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NNNNNNNNNNNNNNNNNNNNNNNNNNNNNNNNNNNNNNNNNNNNNNNNNNNNNNNNNNNN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NNNNNNNNNNNNNNNNNNNNNNNNNNNNNNNNNNN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857373"/>
            <a:ext cx="7772400" cy="2173557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4215123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smtClean="0"/>
              <a:t>Head / Tail</a:t>
            </a:r>
            <a:endParaRPr lang="en-US" dirty="0" smtClean="0"/>
          </a:p>
          <a:p>
            <a:pPr algn="l"/>
            <a:r>
              <a:rPr lang="en-US" sz="2353" dirty="0" smtClean="0"/>
              <a:t>To extract only a part of the file</a:t>
            </a:r>
          </a:p>
          <a:p>
            <a:pPr algn="l"/>
            <a:endParaRPr lang="en-US" sz="2353" dirty="0" smtClean="0"/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head 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-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n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100000 Mus_musculus.NCBIM37.57.dna.all.fa | tail -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n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5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endParaRPr lang="en-US" sz="1400" dirty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AGGCTCTGACTTTATAATGCTAATTAGTACTTGGTAGGTAACTTTCTAGTTGAATTTTAA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GTAGGGCGTTGGAACTCTGGCTAAGTTTGACTGAACAAATGTGAAATACACTATAATAAG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AATAACACTAAGTTGATATTTCTCCGCATTTTTGGATGATAGGTGGGAAACAGGGAGAAG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GAGTTCGACTGGCTCTTGTAGTACAAGGCCAATTGGCTTTTTTATTTGGGTGGGAGGCAG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TGAAGGGCTTGCCCTTTCAATAGTACATCTCCAATCTCTCTCCCCTCTATTGATTAAGTT</a:t>
            </a:r>
          </a:p>
          <a:p>
            <a:pPr algn="l"/>
            <a:r>
              <a:rPr lang="en-US" sz="1400" dirty="0" smtClean="0">
                <a:latin typeface="Courier"/>
                <a:cs typeface="Courier"/>
              </a:rPr>
              <a:t>…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2353" dirty="0"/>
              <a:t>“|” character allows to combine more commands in a pipeline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857373"/>
            <a:ext cx="7772400" cy="1538585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2229411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err="1" smtClean="0"/>
              <a:t>Wc</a:t>
            </a:r>
            <a:endParaRPr lang="en-US" dirty="0" smtClean="0"/>
          </a:p>
          <a:p>
            <a:pPr algn="l"/>
            <a:r>
              <a:rPr lang="en-US" sz="2353" dirty="0" smtClean="0"/>
              <a:t>For counting number of rows in a file </a:t>
            </a:r>
            <a:r>
              <a:rPr lang="en-US" sz="2400" dirty="0" smtClean="0"/>
              <a:t>(option </a:t>
            </a:r>
            <a:r>
              <a:rPr lang="en-US" sz="2400" b="1" dirty="0" smtClean="0"/>
              <a:t>–</a:t>
            </a:r>
            <a:r>
              <a:rPr lang="en-US" sz="2400" b="1" dirty="0" err="1" smtClean="0"/>
              <a:t>l</a:t>
            </a:r>
            <a:r>
              <a:rPr lang="en-US" sz="2400" dirty="0" smtClean="0"/>
              <a:t>).</a:t>
            </a:r>
            <a:endParaRPr lang="en-US" sz="2353" dirty="0" smtClean="0"/>
          </a:p>
          <a:p>
            <a:pPr algn="l"/>
            <a:endParaRPr lang="en-US" sz="2353" dirty="0" smtClean="0"/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wc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-</a:t>
            </a:r>
            <a:r>
              <a:rPr lang="en-US" sz="1400" dirty="0" err="1">
                <a:solidFill>
                  <a:schemeClr val="bg1"/>
                </a:solidFill>
                <a:latin typeface="Courier"/>
                <a:cs typeface="Courier"/>
              </a:rPr>
              <a:t>l</a:t>
            </a:r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Mus_musculus.NCBIM37.57.dna.all.fa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"/>
                <a:cs typeface="Courier"/>
              </a:rPr>
              <a:t>44248284 Mus_musculus.NCBIM37.57.dna.all.fa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799" y="3199281"/>
            <a:ext cx="7772400" cy="2820739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014917" cy="4142703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err="1" smtClean="0"/>
              <a:t>Grep</a:t>
            </a:r>
            <a:endParaRPr lang="en-US" dirty="0" smtClean="0"/>
          </a:p>
          <a:p>
            <a:pPr algn="l"/>
            <a:r>
              <a:rPr lang="en-US" sz="2353" dirty="0" smtClean="0"/>
              <a:t>To extract only rows containing a matching pattern (or not containing by using the option </a:t>
            </a:r>
            <a:r>
              <a:rPr lang="en-US" sz="2353" b="1" dirty="0" smtClean="0"/>
              <a:t>–</a:t>
            </a:r>
            <a:r>
              <a:rPr lang="en-US" sz="2353" b="1" dirty="0" err="1" smtClean="0"/>
              <a:t>v</a:t>
            </a:r>
            <a:r>
              <a:rPr lang="en-US" sz="2353" dirty="0" smtClean="0"/>
              <a:t>)</a:t>
            </a:r>
          </a:p>
          <a:p>
            <a:pPr algn="l"/>
            <a:endParaRPr lang="en-US" sz="2353" dirty="0" smtClean="0"/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grep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"&gt;" Mus_musculus.NCBIM37.57.dna.all.fa 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&gt;1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dna:chromosome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chromosome:NCBIM37:1:1:197195432:1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&gt;10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dna:chromosome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chromosome:NCBIM37:10:1:129993255:1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&gt;11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dna:chromosome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chromosome:NCBIM37:11:1:121843856:1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&gt;12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dna:chromosome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chromosome:NCBIM37:12:1:121257530:1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&gt;13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dna:chromosome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chromosome:NCBIM37:13:1:120284312:1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&gt;14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dna:chromosome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chromosome:NCBIM37:14:1:125194864:1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5234832"/>
            <a:ext cx="7772400" cy="1158141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3028327"/>
            <a:ext cx="7772400" cy="1282153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192582" cy="4680788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err="1" smtClean="0"/>
              <a:t>Grep</a:t>
            </a:r>
            <a:r>
              <a:rPr lang="en-US" b="1" dirty="0" smtClean="0"/>
              <a:t> / </a:t>
            </a:r>
            <a:r>
              <a:rPr lang="en-US" b="1" dirty="0" err="1"/>
              <a:t>w</a:t>
            </a:r>
            <a:r>
              <a:rPr lang="en-US" b="1" dirty="0" err="1" smtClean="0"/>
              <a:t>c</a:t>
            </a:r>
            <a:endParaRPr lang="en-US" dirty="0" smtClean="0"/>
          </a:p>
          <a:p>
            <a:pPr algn="l"/>
            <a:r>
              <a:rPr lang="en-US" sz="2353" dirty="0" smtClean="0"/>
              <a:t>To count the number of sequences in </a:t>
            </a:r>
            <a:r>
              <a:rPr lang="en-US" sz="2353" dirty="0" err="1" smtClean="0"/>
              <a:t>fasta</a:t>
            </a:r>
            <a:r>
              <a:rPr lang="en-US" sz="2353" dirty="0" smtClean="0"/>
              <a:t> format contained in a file</a:t>
            </a:r>
          </a:p>
          <a:p>
            <a:pPr algn="l"/>
            <a:endParaRPr lang="en-US" sz="2353" dirty="0"/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grep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"&gt;" Mus_musculus.NCBIM37.57.dna.all.fa |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wc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–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l</a:t>
            </a:r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21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2353" dirty="0"/>
              <a:t>To count the number of </a:t>
            </a:r>
            <a:r>
              <a:rPr lang="en-US" sz="2353" dirty="0" smtClean="0"/>
              <a:t>bases</a:t>
            </a:r>
            <a:r>
              <a:rPr lang="en-US" sz="2353" dirty="0"/>
              <a:t>/</a:t>
            </a:r>
            <a:r>
              <a:rPr lang="en-US" sz="2353" dirty="0" smtClean="0"/>
              <a:t>characters (option </a:t>
            </a:r>
            <a:r>
              <a:rPr lang="en-US" sz="2353" b="1" dirty="0" smtClean="0"/>
              <a:t>–</a:t>
            </a:r>
            <a:r>
              <a:rPr lang="en-US" sz="2353" b="1" dirty="0" err="1" smtClean="0"/>
              <a:t>m</a:t>
            </a:r>
            <a:r>
              <a:rPr lang="en-US" sz="2353" dirty="0" smtClean="0"/>
              <a:t>) </a:t>
            </a:r>
            <a:r>
              <a:rPr lang="en-US" sz="2353" dirty="0"/>
              <a:t>in a multi </a:t>
            </a:r>
            <a:r>
              <a:rPr lang="en-US" sz="2353" dirty="0" err="1"/>
              <a:t>fasta</a:t>
            </a:r>
            <a:r>
              <a:rPr lang="en-US" sz="2353" dirty="0"/>
              <a:t> file removing the header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grep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-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v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"&gt;" Mus_musculus.NCBIM37.57.dna.all.fa |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wc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–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m</a:t>
            </a:r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2699143481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2857373"/>
            <a:ext cx="8014916" cy="2869584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7772401" cy="4685466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err="1" smtClean="0"/>
              <a:t>Grep</a:t>
            </a:r>
            <a:endParaRPr lang="en-US" dirty="0" smtClean="0"/>
          </a:p>
          <a:p>
            <a:pPr algn="l"/>
            <a:r>
              <a:rPr lang="en-US" sz="2353" dirty="0" smtClean="0"/>
              <a:t>To identify a simple pattern in more than a file</a:t>
            </a:r>
          </a:p>
          <a:p>
            <a:pPr algn="l"/>
            <a:endParaRPr lang="en-US" sz="2353" dirty="0"/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400" dirty="0" err="1" smtClean="0">
                <a:solidFill>
                  <a:schemeClr val="bg1"/>
                </a:solidFill>
                <a:latin typeface="Courier"/>
                <a:cs typeface="Courier"/>
              </a:rPr>
              <a:t>grep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 "ATTGTCATTATTGAAT" *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Homo_sapiens.GRCh37.57.dna.all.fa:TTGTATATGAATCTGTATGTGAAGTTCAT</a:t>
            </a:r>
            <a:r>
              <a:rPr lang="en-US" sz="1400" b="1" dirty="0" smtClean="0">
                <a:solidFill>
                  <a:srgbClr val="FFFF00"/>
                </a:solidFill>
                <a:latin typeface="Courier"/>
                <a:cs typeface="Courier"/>
              </a:rPr>
              <a:t>ATTGTCATTATTGAAT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TTTAAAGTTTAAATA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Homo_sapiens.GRCh37.57.dna.all.fa:AGAGAA</a:t>
            </a:r>
            <a:r>
              <a:rPr lang="en-US" sz="1400" b="1" dirty="0" smtClean="0">
                <a:solidFill>
                  <a:srgbClr val="FFFF00"/>
                </a:solidFill>
                <a:latin typeface="Courier"/>
                <a:cs typeface="Courier"/>
              </a:rPr>
              <a:t>ATTGTCATTATTGAAT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GAATAAATGAGTAATGTCCTAGCTATCAATACAAGGCA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Mus_musculus.NCBIM37.57.dna.all.fa:AATTCATTGCCA</a:t>
            </a:r>
            <a:r>
              <a:rPr lang="en-US" sz="1400" b="1" dirty="0" smtClean="0">
                <a:solidFill>
                  <a:srgbClr val="FFFF00"/>
                </a:solidFill>
                <a:latin typeface="Courier"/>
                <a:cs typeface="Courier"/>
              </a:rPr>
              <a:t>ATTGTCATTATTGAAT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TTTATCCAGTTAACTACACAGTTGTCCCAATT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It looks only for pattern between “returns”.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endParaRPr lang="en-US" sz="140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2869585"/>
            <a:ext cx="8204794" cy="3370234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684"/>
            <a:ext cx="7772400" cy="1470025"/>
          </a:xfrm>
        </p:spPr>
        <p:txBody>
          <a:bodyPr/>
          <a:lstStyle/>
          <a:p>
            <a:r>
              <a:rPr lang="en-US" dirty="0" smtClean="0"/>
              <a:t>Basic Linux command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626709"/>
            <a:ext cx="8204795" cy="5073264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smtClean="0"/>
              <a:t>Less</a:t>
            </a:r>
          </a:p>
          <a:p>
            <a:pPr algn="l"/>
            <a:r>
              <a:rPr lang="en-US" sz="2353" dirty="0" smtClean="0"/>
              <a:t>To identify a simple pattern in a </a:t>
            </a:r>
            <a:r>
              <a:rPr lang="en-US" sz="2353" dirty="0" err="1" smtClean="0"/>
              <a:t>fasta</a:t>
            </a:r>
            <a:r>
              <a:rPr lang="en-US" sz="2353" dirty="0" smtClean="0"/>
              <a:t> </a:t>
            </a:r>
          </a:p>
          <a:p>
            <a:pPr algn="l"/>
            <a:endParaRPr lang="en-US" sz="2353" dirty="0"/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$ less Homo_sapiens.GRCh37.57.dna.all.fa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TTGTATATGAATCTGTATGTGAAGTTCAT</a:t>
            </a:r>
            <a:r>
              <a:rPr lang="en-US" sz="1400" b="1" dirty="0" smtClean="0">
                <a:solidFill>
                  <a:srgbClr val="FFFF00"/>
                </a:solidFill>
                <a:latin typeface="Courier"/>
                <a:cs typeface="Courier"/>
              </a:rPr>
              <a:t>ATTGTCATTATTGAAT</a:t>
            </a:r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TTTAAAGTTTAAATA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GATCAAATTTTTTGTAGATGTTAATTTTTTTTCCTGGTGTTTGGGGACATATGACATTAG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ATCTGAAAGATAACTTCAAAACTATATAACAGGCCAAATATTTTGATTCCTTGTAAGGAA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CCCAAAAACCAGATGAATTATTTGTTTAAGTTCATAATGCAAATACAGTGGCAAAGTCAC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AATGAAAACCCAACTAATTTTGTGCAGCGTTATAGGGGTGTTCTATAGTGATACAACTTG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GCCTTTGCATCACATTATCAGTTCAAATCCTAGCTTAGCTCGTTAGCTACCTTCTTGCTA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GAAAAGGCAAGACTTTCAAAATTAGTTAATACTTTCTCTTCTAGCAGCTATTGATGTTCA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ACAAATTTCATTAACCTGTAAATGCCCCTTGGAGTTGTGGCCATACTGTTTTATTCATTT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TTTAAGTATTTACAGTAGAATTGTCATTTCAGTTACTATAAGCTGAGTAACTGGACAGCT</a:t>
            </a:r>
          </a:p>
          <a:p>
            <a:pPr algn="l"/>
            <a:r>
              <a:rPr lang="en-US" sz="1400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  <a:p>
            <a:pPr algn="l"/>
            <a:endParaRPr lang="en-US" sz="1400" dirty="0" smtClean="0">
              <a:latin typeface="Courier"/>
              <a:cs typeface="Courier"/>
            </a:endParaRPr>
          </a:p>
          <a:p>
            <a:pPr algn="l"/>
            <a:r>
              <a:rPr lang="en-US" sz="1400" dirty="0" smtClean="0">
                <a:latin typeface="Courier"/>
                <a:cs typeface="Courier"/>
              </a:rPr>
              <a:t>Type “/ATTGTCATTATTGAAT”, then type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to see other instances.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1676</Words>
  <Application>Microsoft Macintosh PowerPoint</Application>
  <PresentationFormat>On-screen Show (4:3)</PresentationFormat>
  <Paragraphs>284</Paragraphs>
  <Slides>21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  <vt:lpstr>Basic Linux command</vt:lpstr>
    </vt:vector>
  </TitlesOfParts>
  <Company>CRG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large files</dc:title>
  <dc:creator>Luca Cozzuto</dc:creator>
  <cp:lastModifiedBy>Luca Cozzuto</cp:lastModifiedBy>
  <cp:revision>88</cp:revision>
  <dcterms:created xsi:type="dcterms:W3CDTF">2011-10-05T12:56:07Z</dcterms:created>
  <dcterms:modified xsi:type="dcterms:W3CDTF">2011-10-05T12:58:54Z</dcterms:modified>
</cp:coreProperties>
</file>